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77"/>
  </p:notesMasterIdLst>
  <p:handoutMasterIdLst>
    <p:handoutMasterId r:id="rId78"/>
  </p:handoutMasterIdLst>
  <p:sldIdLst>
    <p:sldId id="313" r:id="rId4"/>
    <p:sldId id="256" r:id="rId5"/>
    <p:sldId id="315" r:id="rId6"/>
    <p:sldId id="257" r:id="rId7"/>
    <p:sldId id="258" r:id="rId8"/>
    <p:sldId id="266" r:id="rId9"/>
    <p:sldId id="267" r:id="rId10"/>
    <p:sldId id="275" r:id="rId11"/>
    <p:sldId id="276" r:id="rId12"/>
    <p:sldId id="277" r:id="rId13"/>
    <p:sldId id="262" r:id="rId14"/>
    <p:sldId id="272" r:id="rId15"/>
    <p:sldId id="279" r:id="rId16"/>
    <p:sldId id="281" r:id="rId17"/>
    <p:sldId id="278" r:id="rId18"/>
    <p:sldId id="282" r:id="rId19"/>
    <p:sldId id="284" r:id="rId20"/>
    <p:sldId id="269" r:id="rId21"/>
    <p:sldId id="273" r:id="rId22"/>
    <p:sldId id="285" r:id="rId23"/>
    <p:sldId id="286" r:id="rId24"/>
    <p:sldId id="287" r:id="rId25"/>
    <p:sldId id="290" r:id="rId26"/>
    <p:sldId id="291" r:id="rId27"/>
    <p:sldId id="288" r:id="rId28"/>
    <p:sldId id="292" r:id="rId29"/>
    <p:sldId id="293" r:id="rId30"/>
    <p:sldId id="294" r:id="rId31"/>
    <p:sldId id="296" r:id="rId32"/>
    <p:sldId id="295" r:id="rId33"/>
    <p:sldId id="297" r:id="rId34"/>
    <p:sldId id="298" r:id="rId35"/>
    <p:sldId id="299" r:id="rId36"/>
    <p:sldId id="271" r:id="rId37"/>
    <p:sldId id="274" r:id="rId38"/>
    <p:sldId id="300" r:id="rId39"/>
    <p:sldId id="301" r:id="rId40"/>
    <p:sldId id="306" r:id="rId41"/>
    <p:sldId id="308" r:id="rId42"/>
    <p:sldId id="309" r:id="rId43"/>
    <p:sldId id="311" r:id="rId44"/>
    <p:sldId id="312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14" r:id="rId76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88" autoAdjust="0"/>
    <p:restoredTop sz="78674" autoAdjust="0"/>
  </p:normalViewPr>
  <p:slideViewPr>
    <p:cSldViewPr snapToGrid="0">
      <p:cViewPr varScale="1">
        <p:scale>
          <a:sx n="92" d="100"/>
          <a:sy n="92" d="100"/>
        </p:scale>
        <p:origin x="169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26/06/2019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26/06/2019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Python</a:t>
            </a:r>
          </a:p>
          <a:p>
            <a:r>
              <a:rPr lang="en-US" dirty="0" smtClean="0"/>
              <a:t>1D - </a:t>
            </a:r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5885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Misalkan</a:t>
            </a:r>
            <a:r>
              <a:rPr lang="en-US" baseline="0" dirty="0" smtClean="0"/>
              <a:t> “c”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lima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c[0] = 20</a:t>
            </a:r>
          </a:p>
          <a:p>
            <a:r>
              <a:rPr lang="en-US" baseline="0" dirty="0" smtClean="0"/>
              <a:t>c[1] = 1</a:t>
            </a:r>
          </a:p>
          <a:p>
            <a:r>
              <a:rPr lang="en-US" baseline="0" dirty="0" smtClean="0"/>
              <a:t>c[2] = 2</a:t>
            </a:r>
          </a:p>
          <a:p>
            <a:r>
              <a:rPr lang="en-US" baseline="0" dirty="0" smtClean="0"/>
              <a:t>c[3] = 3</a:t>
            </a:r>
          </a:p>
          <a:p>
            <a:r>
              <a:rPr lang="en-US" baseline="0" dirty="0" smtClean="0"/>
              <a:t>c[4] = 4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pengubahan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 ke-1:</a:t>
            </a:r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array “c”,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diubah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ke-0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100,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c[0] = 100</a:t>
            </a:r>
          </a:p>
          <a:p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mengakibatkan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c:array ([100, 1, 2, 3, 4])</a:t>
            </a:r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c[0] = 100</a:t>
            </a:r>
          </a:p>
          <a:p>
            <a:r>
              <a:rPr lang="en-US" baseline="0" dirty="0" smtClean="0"/>
              <a:t>c[1] = 1</a:t>
            </a:r>
          </a:p>
          <a:p>
            <a:r>
              <a:rPr lang="en-US" baseline="0" dirty="0" smtClean="0"/>
              <a:t>c[2] = 2</a:t>
            </a:r>
          </a:p>
          <a:p>
            <a:r>
              <a:rPr lang="en-US" baseline="0" dirty="0" smtClean="0"/>
              <a:t>c[3] = 3</a:t>
            </a:r>
          </a:p>
          <a:p>
            <a:r>
              <a:rPr lang="en-US" baseline="0" dirty="0" smtClean="0"/>
              <a:t>c[4]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ke-1, </a:t>
            </a:r>
            <a:r>
              <a:rPr lang="en-US" baseline="0" dirty="0" err="1" smtClean="0"/>
              <a:t>pengubahan</a:t>
            </a:r>
            <a:r>
              <a:rPr lang="en-US" baseline="0" dirty="0" smtClean="0"/>
              <a:t> array ke-0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100,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saat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c[0] = 100</a:t>
            </a:r>
          </a:p>
          <a:p>
            <a:r>
              <a:rPr lang="en-US" baseline="0" dirty="0" smtClean="0"/>
              <a:t>c[1] = 1</a:t>
            </a:r>
          </a:p>
          <a:p>
            <a:r>
              <a:rPr lang="en-US" baseline="0" dirty="0" smtClean="0"/>
              <a:t>c[2] = 2</a:t>
            </a:r>
          </a:p>
          <a:p>
            <a:r>
              <a:rPr lang="en-US" baseline="0" dirty="0" smtClean="0"/>
              <a:t>c[3] = 3</a:t>
            </a:r>
          </a:p>
          <a:p>
            <a:r>
              <a:rPr lang="en-US" baseline="0" dirty="0" smtClean="0"/>
              <a:t>c[4] = 4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diubah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lagi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ke-4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0,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C[4] = 0</a:t>
            </a:r>
          </a:p>
          <a:p>
            <a:r>
              <a:rPr lang="en-US" baseline="0" dirty="0" smtClean="0"/>
              <a:t>c:array ([100, 1, 2, 3, 0])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dilihat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bahwa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ke-4 </a:t>
            </a:r>
            <a:r>
              <a:rPr lang="en-US" baseline="0" dirty="0" err="1" smtClean="0"/>
              <a:t>sudah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berganti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0.</a:t>
            </a:r>
          </a:p>
          <a:p>
            <a:r>
              <a:rPr lang="en-US" baseline="0" dirty="0" smtClean="0"/>
              <a:t>c[0] = 100</a:t>
            </a:r>
          </a:p>
          <a:p>
            <a:r>
              <a:rPr lang="en-US" baseline="0" dirty="0" smtClean="0"/>
              <a:t>c[1] = 1</a:t>
            </a:r>
          </a:p>
          <a:p>
            <a:r>
              <a:rPr lang="en-US" baseline="0" dirty="0" smtClean="0"/>
              <a:t>c[2] = 2</a:t>
            </a:r>
          </a:p>
          <a:p>
            <a:r>
              <a:rPr lang="en-US" baseline="0" dirty="0" smtClean="0"/>
              <a:t>c[3] = 3</a:t>
            </a:r>
          </a:p>
          <a:p>
            <a:r>
              <a:rPr lang="en-US" baseline="0" dirty="0" smtClean="0"/>
              <a:t>c[4]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(slicing), array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diambil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sesuai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diberikan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Misalkan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“c”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5 (lima)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: 100, 1, 2, 3,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0.</a:t>
            </a:r>
          </a:p>
          <a:p>
            <a:r>
              <a:rPr lang="en-US" baseline="0" dirty="0" smtClean="0"/>
              <a:t>c[0] = 100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c[1] 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c[2] = 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c[3] = 3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c[4] = 0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 ke-1:</a:t>
            </a:r>
          </a:p>
          <a:p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dipotong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“c” </a:t>
            </a:r>
            <a:r>
              <a:rPr lang="en-US" baseline="0" dirty="0" err="1" smtClean="0"/>
              <a:t>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3 ([1, 2, 3])</a:t>
            </a:r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d= c[1:4], yang </a:t>
            </a:r>
            <a:r>
              <a:rPr lang="en-US" baseline="0" dirty="0" err="1" smtClean="0"/>
              <a:t>berarti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diambil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ke-1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ke-4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(slicing)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d:array ([1,2,3])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ke-1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pemotongan</a:t>
            </a:r>
            <a:r>
              <a:rPr lang="en-US" baseline="0" dirty="0" smtClean="0"/>
              <a:t> (slicing):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dipotong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array “c” </a:t>
            </a:r>
            <a:r>
              <a:rPr lang="en-US" baseline="0" dirty="0" err="1" smtClean="0"/>
              <a:t>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3 ([1, 2, 3])</a:t>
            </a:r>
          </a:p>
          <a:p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dipotong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ditandai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c[1] =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c[2] = 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c[3] = 3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(slicing):</a:t>
            </a:r>
          </a:p>
          <a:p>
            <a:r>
              <a:rPr lang="en-US" baseline="0" dirty="0" smtClean="0"/>
              <a:t>d= c[1,4]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 c[1] =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</a:t>
            </a:r>
          </a:p>
          <a:p>
            <a:r>
              <a:rPr lang="en-US" baseline="0" dirty="0" smtClean="0"/>
              <a:t>Dan “4”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nomor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masing-masing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(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) yang </a:t>
            </a:r>
            <a:r>
              <a:rPr lang="en-US" baseline="0" dirty="0" err="1" smtClean="0"/>
              <a:t>dimulai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0 (</a:t>
            </a:r>
            <a:r>
              <a:rPr lang="en-US" baseline="0" dirty="0" err="1" smtClean="0"/>
              <a:t>nol</a:t>
            </a:r>
            <a:r>
              <a:rPr lang="en-US" baseline="0" dirty="0" smtClean="0"/>
              <a:t>).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kasus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0 (</a:t>
            </a:r>
            <a:r>
              <a:rPr lang="en-US" baseline="0" dirty="0" err="1" smtClean="0"/>
              <a:t>nol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5 (lima).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Sehingga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ke-4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c[3] = 3</a:t>
            </a:r>
          </a:p>
          <a:p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(slicing) d=c[1:4]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[1, 2, 3]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(slicing)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 ke-2,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“3”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“0”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“300”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“400”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c[3:5] = 300,400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Hasil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c:array ([100, 1, 2, 300, 400)]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Nilai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ke-2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diganti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“3”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“0”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array, </a:t>
            </a:r>
            <a:r>
              <a:rPr lang="en-US" baseline="0" dirty="0" err="1" smtClean="0"/>
              <a:t>dimana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Nilai</a:t>
            </a:r>
            <a:r>
              <a:rPr lang="en-US" baseline="0" dirty="0" smtClean="0"/>
              <a:t> “3”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c[3]</a:t>
            </a:r>
          </a:p>
          <a:p>
            <a:r>
              <a:rPr lang="en-US" baseline="0" dirty="0" err="1" smtClean="0"/>
              <a:t>Nilai</a:t>
            </a:r>
            <a:r>
              <a:rPr lang="en-US" baseline="0" dirty="0" smtClean="0"/>
              <a:t> “0”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c[4]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c[3:5], yang </a:t>
            </a:r>
            <a:r>
              <a:rPr lang="en-US" baseline="0" dirty="0" err="1" smtClean="0"/>
              <a:t>berarti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awal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Bagian</a:t>
            </a:r>
            <a:r>
              <a:rPr lang="en-US" baseline="0" dirty="0" smtClean="0"/>
              <a:t> 3</a:t>
            </a:r>
          </a:p>
          <a:p>
            <a:r>
              <a:rPr lang="en-US" baseline="0" dirty="0" smtClean="0"/>
              <a:t>Operator </a:t>
            </a:r>
            <a:r>
              <a:rPr lang="en-US" baseline="0" dirty="0" err="1" smtClean="0"/>
              <a:t>Dasar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9601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Operator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dasar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Penjumlahan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Pengurangan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operator </a:t>
            </a:r>
            <a:r>
              <a:rPr lang="en-US" baseline="0" dirty="0" err="1" smtClean="0"/>
              <a:t>penjumlahan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pembilang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dijumlahkan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pembilang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begitu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dijumlahkan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penyebut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operator </a:t>
            </a:r>
            <a:r>
              <a:rPr lang="en-US" baseline="0" dirty="0" err="1" smtClean="0"/>
              <a:t>pengurangan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berlaku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operator </a:t>
            </a:r>
            <a:r>
              <a:rPr lang="en-US" baseline="0" dirty="0" err="1" smtClean="0"/>
              <a:t>penjumlahan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operator </a:t>
            </a:r>
            <a:r>
              <a:rPr lang="en-US" baseline="0" dirty="0" err="1" smtClean="0"/>
              <a:t>dasar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penjumlahan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“u”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“v”,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u = [1, 0]</a:t>
            </a:r>
          </a:p>
          <a:p>
            <a:r>
              <a:rPr lang="en-US" baseline="0" dirty="0" smtClean="0"/>
              <a:t>v = [0, 1]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“z”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penjumlahan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“u”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“v”:</a:t>
            </a:r>
          </a:p>
          <a:p>
            <a:r>
              <a:rPr lang="en-US" baseline="0" dirty="0" smtClean="0"/>
              <a:t>z = u + v</a:t>
            </a:r>
          </a:p>
          <a:p>
            <a:r>
              <a:rPr lang="en-US" baseline="0" dirty="0" smtClean="0"/>
              <a:t>z = [1, 0] + [0, 1]</a:t>
            </a:r>
          </a:p>
          <a:p>
            <a:r>
              <a:rPr lang="en-US" baseline="0" dirty="0" smtClean="0"/>
              <a:t>z = [1, 1]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sumbu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, </a:t>
            </a:r>
            <a:r>
              <a:rPr lang="en-US" dirty="0" err="1" smtClean="0"/>
              <a:t>vektor</a:t>
            </a:r>
            <a:r>
              <a:rPr lang="en-US" dirty="0" smtClean="0"/>
              <a:t> “u”</a:t>
            </a:r>
            <a:r>
              <a:rPr lang="en-US" baseline="0" dirty="0" smtClean="0"/>
              <a:t> (u = [1, 0])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r>
              <a:rPr lang="en-US" dirty="0" smtClean="0"/>
              <a:t> “v” (v = [0, 1]) </a:t>
            </a:r>
            <a:r>
              <a:rPr lang="en-US" dirty="0" err="1" smtClean="0"/>
              <a:t>tampak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Vektor</a:t>
            </a:r>
            <a:r>
              <a:rPr lang="en-US" baseline="0" dirty="0" smtClean="0"/>
              <a:t> “u”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x = 1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y = 0</a:t>
            </a:r>
          </a:p>
          <a:p>
            <a:r>
              <a:rPr lang="en-US" baseline="0" dirty="0" err="1" smtClean="0"/>
              <a:t>Vektor</a:t>
            </a:r>
            <a:r>
              <a:rPr lang="en-US" baseline="0" dirty="0" smtClean="0"/>
              <a:t> “v”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x = 0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y = 1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Penjumlahan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r>
              <a:rPr lang="en-US" dirty="0" smtClean="0"/>
              <a:t> “u” (u = [1,</a:t>
            </a:r>
            <a:r>
              <a:rPr lang="en-US" baseline="0" dirty="0" smtClean="0"/>
              <a:t> 0])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“v” (v = [0,1])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“z”:</a:t>
            </a:r>
          </a:p>
          <a:p>
            <a:endParaRPr lang="en-US" baseline="0" dirty="0" smtClean="0"/>
          </a:p>
          <a:p>
            <a:r>
              <a:rPr lang="en-US" baseline="0" dirty="0" smtClean="0"/>
              <a:t>z = u + v</a:t>
            </a:r>
          </a:p>
          <a:p>
            <a:r>
              <a:rPr lang="en-US" baseline="0" dirty="0" smtClean="0"/>
              <a:t>z = [1, 0] + [0, 1]</a:t>
            </a:r>
          </a:p>
          <a:p>
            <a:r>
              <a:rPr lang="en-US" baseline="0" dirty="0" smtClean="0"/>
              <a:t>z = [1, 1]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“z”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x= 1,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y = 1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library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scientific computing.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sangat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berguna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, 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pandas.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Vektor</a:t>
            </a:r>
            <a:r>
              <a:rPr lang="en-US" baseline="0" dirty="0" smtClean="0"/>
              <a:t> “u” (u = [1, 0])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“v” (v = [0, 1])</a:t>
            </a:r>
          </a:p>
          <a:p>
            <a:r>
              <a:rPr lang="en-US" baseline="0" dirty="0" err="1" smtClean="0"/>
              <a:t>Vektor</a:t>
            </a:r>
            <a:r>
              <a:rPr lang="en-US" baseline="0" dirty="0" smtClean="0"/>
              <a:t> “z”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yang lain.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penjumlahan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“for…in zip”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u = [1, 0]</a:t>
            </a:r>
          </a:p>
          <a:p>
            <a:r>
              <a:rPr lang="en-US" baseline="0" dirty="0" smtClean="0"/>
              <a:t>v = [0, 1]</a:t>
            </a:r>
          </a:p>
          <a:p>
            <a:r>
              <a:rPr lang="en-US" baseline="0" dirty="0" smtClean="0"/>
              <a:t>z = []</a:t>
            </a:r>
          </a:p>
          <a:p>
            <a:r>
              <a:rPr lang="en-US" baseline="0" dirty="0" smtClean="0"/>
              <a:t>for n, m in zip (u, v):</a:t>
            </a:r>
          </a:p>
          <a:p>
            <a:r>
              <a:rPr lang="en-US" baseline="0" dirty="0" smtClean="0"/>
              <a:t>     </a:t>
            </a:r>
            <a:r>
              <a:rPr lang="en-US" baseline="0" dirty="0" err="1" smtClean="0"/>
              <a:t>z.append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n+m</a:t>
            </a:r>
            <a:r>
              <a:rPr lang="en-US" baseline="0" dirty="0" smtClean="0"/>
              <a:t>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penjumlahan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tanpa</a:t>
            </a:r>
            <a:r>
              <a:rPr lang="en-US" baseline="0" dirty="0" smtClean="0"/>
              <a:t> “for…in zip”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u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([1, 0])</a:t>
            </a:r>
          </a:p>
          <a:p>
            <a:r>
              <a:rPr lang="en-US" baseline="0" dirty="0" smtClean="0"/>
              <a:t>v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([0, 1])</a:t>
            </a:r>
          </a:p>
          <a:p>
            <a:r>
              <a:rPr lang="en-US" baseline="0" dirty="0" smtClean="0"/>
              <a:t>z = u + v</a:t>
            </a:r>
          </a:p>
          <a:p>
            <a:r>
              <a:rPr lang="en-US" baseline="0" dirty="0" smtClean="0"/>
              <a:t>z: array ([1,1])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pengurangan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tanpa</a:t>
            </a:r>
            <a:r>
              <a:rPr lang="en-US" baseline="0" dirty="0" smtClean="0"/>
              <a:t> “for…in zip”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“for…in zip”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Pengurangan</a:t>
            </a:r>
            <a:r>
              <a:rPr lang="en-US" baseline="0" dirty="0" smtClean="0"/>
              <a:t> TANPA “for…in zip”:</a:t>
            </a:r>
          </a:p>
          <a:p>
            <a:r>
              <a:rPr lang="en-US" baseline="0" dirty="0" smtClean="0"/>
              <a:t>u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([1, 0])</a:t>
            </a:r>
          </a:p>
          <a:p>
            <a:r>
              <a:rPr lang="en-US" baseline="0" dirty="0" smtClean="0"/>
              <a:t>v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([0, 1])</a:t>
            </a:r>
          </a:p>
          <a:p>
            <a:r>
              <a:rPr lang="en-US" baseline="0" dirty="0" smtClean="0"/>
              <a:t>z = u - v</a:t>
            </a:r>
          </a:p>
          <a:p>
            <a:r>
              <a:rPr lang="en-US" baseline="0" dirty="0" smtClean="0"/>
              <a:t>z: array ([1,-1])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Pengurangan</a:t>
            </a:r>
            <a:r>
              <a:rPr lang="en-US" baseline="0" dirty="0" smtClean="0"/>
              <a:t> DENGAN “for … in zip”:</a:t>
            </a:r>
          </a:p>
          <a:p>
            <a:r>
              <a:rPr lang="en-US" baseline="0" dirty="0" smtClean="0"/>
              <a:t>u = [1, 0]</a:t>
            </a:r>
          </a:p>
          <a:p>
            <a:r>
              <a:rPr lang="en-US" baseline="0" dirty="0" smtClean="0"/>
              <a:t>v = [0, 1]</a:t>
            </a:r>
          </a:p>
          <a:p>
            <a:r>
              <a:rPr lang="en-US" baseline="0" dirty="0" smtClean="0"/>
              <a:t>z = []</a:t>
            </a:r>
          </a:p>
          <a:p>
            <a:r>
              <a:rPr lang="en-US" baseline="0" dirty="0" smtClean="0"/>
              <a:t>for n, m in zip (u, v):</a:t>
            </a:r>
          </a:p>
          <a:p>
            <a:r>
              <a:rPr lang="en-US" baseline="0" dirty="0" smtClean="0"/>
              <a:t>     </a:t>
            </a:r>
            <a:r>
              <a:rPr lang="en-US" baseline="0" dirty="0" err="1" smtClean="0"/>
              <a:t>z.append</a:t>
            </a:r>
            <a:r>
              <a:rPr lang="en-US" baseline="0" dirty="0" smtClean="0"/>
              <a:t> (n-m)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Perkalian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Misalkan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“y” </a:t>
            </a:r>
            <a:r>
              <a:rPr lang="en-US" baseline="0" dirty="0" err="1" smtClean="0"/>
              <a:t>dikalikan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bilangan</a:t>
            </a:r>
            <a:r>
              <a:rPr lang="en-US" baseline="0" dirty="0" smtClean="0"/>
              <a:t> “2”</a:t>
            </a:r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y = [1, 2]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z = 2y</a:t>
            </a:r>
          </a:p>
          <a:p>
            <a:r>
              <a:rPr lang="en-US" baseline="0" dirty="0" smtClean="0"/>
              <a:t>z = 2 [ 1, 2]</a:t>
            </a:r>
          </a:p>
          <a:p>
            <a:r>
              <a:rPr lang="en-US" baseline="0" dirty="0" smtClean="0"/>
              <a:t>z = [2(1), 2(2)]</a:t>
            </a:r>
          </a:p>
          <a:p>
            <a:r>
              <a:rPr lang="en-US" baseline="0" dirty="0" smtClean="0"/>
              <a:t>z = [2, 4]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sumbu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,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r>
              <a:rPr lang="en-US" dirty="0" smtClean="0"/>
              <a:t> y = [1, 2] </a:t>
            </a:r>
            <a:r>
              <a:rPr lang="en-US" dirty="0" err="1" smtClean="0"/>
              <a:t>tampak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Vektor</a:t>
            </a:r>
            <a:r>
              <a:rPr lang="en-US" baseline="0" dirty="0" smtClean="0"/>
              <a:t> y = [1, 2],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Sumbu</a:t>
            </a:r>
            <a:r>
              <a:rPr lang="en-US" baseline="0" dirty="0" smtClean="0"/>
              <a:t> x = 1</a:t>
            </a:r>
          </a:p>
          <a:p>
            <a:r>
              <a:rPr lang="en-US" baseline="0" dirty="0" err="1" smtClean="0"/>
              <a:t>Sumbu</a:t>
            </a:r>
            <a:r>
              <a:rPr lang="en-US" baseline="0" dirty="0" smtClean="0"/>
              <a:t> y = 2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r>
              <a:rPr lang="en-US" baseline="0" dirty="0" smtClean="0"/>
              <a:t> “z”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“y”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bilangan</a:t>
            </a:r>
            <a:r>
              <a:rPr lang="en-US" baseline="0" dirty="0" smtClean="0"/>
              <a:t> “2”,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“z”</a:t>
            </a:r>
            <a:r>
              <a:rPr lang="en-US" dirty="0" smtClean="0"/>
              <a:t> </a:t>
            </a:r>
            <a:r>
              <a:rPr lang="en-US" dirty="0" err="1" smtClean="0"/>
              <a:t>tampak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Gambar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 y = [1, 2],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z = 2y</a:t>
            </a:r>
          </a:p>
          <a:p>
            <a:r>
              <a:rPr lang="en-US" baseline="0" dirty="0" smtClean="0"/>
              <a:t>z = 2 [1, 2]</a:t>
            </a:r>
          </a:p>
          <a:p>
            <a:r>
              <a:rPr lang="en-US" baseline="0" dirty="0" smtClean="0"/>
              <a:t>z = [2(1), 2(2)]</a:t>
            </a:r>
          </a:p>
          <a:p>
            <a:r>
              <a:rPr lang="en-US" baseline="0" dirty="0" smtClean="0"/>
              <a:t>z = [2, 4]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“z”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x = 2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y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tanda</a:t>
            </a:r>
            <a:r>
              <a:rPr lang="en-US" baseline="0" dirty="0" smtClean="0"/>
              <a:t> “*”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“for…in….”.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skalar</a:t>
            </a:r>
            <a:r>
              <a:rPr lang="en-US" baseline="0" dirty="0" smtClean="0"/>
              <a:t> TANPA “for…in….”:</a:t>
            </a:r>
          </a:p>
          <a:p>
            <a:r>
              <a:rPr lang="en-US" baseline="0" dirty="0" smtClean="0"/>
              <a:t>y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([1, 2])</a:t>
            </a:r>
          </a:p>
          <a:p>
            <a:r>
              <a:rPr lang="en-US" baseline="0" dirty="0" smtClean="0"/>
              <a:t>z = 2*y</a:t>
            </a:r>
          </a:p>
          <a:p>
            <a:r>
              <a:rPr lang="en-US" baseline="0" dirty="0" smtClean="0"/>
              <a:t>z: array ([2,4])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skalar</a:t>
            </a:r>
            <a:r>
              <a:rPr lang="en-US" baseline="0" dirty="0" smtClean="0"/>
              <a:t> DENGAN “for … in…”:</a:t>
            </a:r>
          </a:p>
          <a:p>
            <a:r>
              <a:rPr lang="en-US" baseline="0" dirty="0" smtClean="0"/>
              <a:t>y = [1, 2]</a:t>
            </a:r>
          </a:p>
          <a:p>
            <a:r>
              <a:rPr lang="en-US" baseline="0" dirty="0" smtClean="0"/>
              <a:t>z = []</a:t>
            </a:r>
          </a:p>
          <a:p>
            <a:r>
              <a:rPr lang="en-US" baseline="0" dirty="0" smtClean="0"/>
              <a:t>for n in y:</a:t>
            </a:r>
          </a:p>
          <a:p>
            <a:r>
              <a:rPr lang="en-US" baseline="0" dirty="0" smtClean="0"/>
              <a:t>     </a:t>
            </a:r>
            <a:r>
              <a:rPr lang="en-US" baseline="0" dirty="0" err="1" smtClean="0"/>
              <a:t>z.append</a:t>
            </a:r>
            <a:r>
              <a:rPr lang="en-US" baseline="0" dirty="0" smtClean="0"/>
              <a:t> (2*n)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mengalikan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pembilang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pembilang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mengalikan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penyebut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u = [1, 2]</a:t>
            </a:r>
          </a:p>
          <a:p>
            <a:r>
              <a:rPr lang="en-US" baseline="0" dirty="0" smtClean="0"/>
              <a:t>v = [3, 2]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z = u o v</a:t>
            </a:r>
          </a:p>
          <a:p>
            <a:r>
              <a:rPr lang="en-US" baseline="0" dirty="0" smtClean="0"/>
              <a:t>z = [1, 2] o [3, 2]</a:t>
            </a:r>
          </a:p>
          <a:p>
            <a:r>
              <a:rPr lang="en-US" baseline="0" dirty="0" smtClean="0"/>
              <a:t>z = [(1)*(3), (2)*(2)]</a:t>
            </a:r>
          </a:p>
          <a:p>
            <a:r>
              <a:rPr lang="en-US" baseline="0" dirty="0" smtClean="0"/>
              <a:t>z = [3, 4]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tanpa</a:t>
            </a:r>
            <a:r>
              <a:rPr lang="en-US" baseline="0" dirty="0" smtClean="0"/>
              <a:t> “for…in zip”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“for…in zip”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product TANPA “for…in zip”:</a:t>
            </a:r>
          </a:p>
          <a:p>
            <a:r>
              <a:rPr lang="en-US" baseline="0" dirty="0" smtClean="0"/>
              <a:t>u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([1, 2])</a:t>
            </a:r>
          </a:p>
          <a:p>
            <a:r>
              <a:rPr lang="en-US" baseline="0" dirty="0" smtClean="0"/>
              <a:t>v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([3, 2])</a:t>
            </a:r>
          </a:p>
          <a:p>
            <a:r>
              <a:rPr lang="en-US" baseline="0" dirty="0" smtClean="0"/>
              <a:t>z = u * v</a:t>
            </a:r>
          </a:p>
          <a:p>
            <a:r>
              <a:rPr lang="en-US" baseline="0" dirty="0" smtClean="0"/>
              <a:t>z: array ([3,4])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Pengurangan</a:t>
            </a:r>
            <a:r>
              <a:rPr lang="en-US" baseline="0" dirty="0" smtClean="0"/>
              <a:t> DENGAN “for … in zip”:</a:t>
            </a:r>
          </a:p>
          <a:p>
            <a:r>
              <a:rPr lang="en-US" baseline="0" dirty="0" smtClean="0"/>
              <a:t>u = [1, 2]</a:t>
            </a:r>
          </a:p>
          <a:p>
            <a:r>
              <a:rPr lang="en-US" baseline="0" dirty="0" smtClean="0"/>
              <a:t>v = [3, 2]</a:t>
            </a:r>
          </a:p>
          <a:p>
            <a:r>
              <a:rPr lang="en-US" baseline="0" dirty="0" smtClean="0"/>
              <a:t>z = []</a:t>
            </a:r>
          </a:p>
          <a:p>
            <a:r>
              <a:rPr lang="en-US" baseline="0" dirty="0" smtClean="0"/>
              <a:t>for n, m in zip (u, v):</a:t>
            </a:r>
          </a:p>
          <a:p>
            <a:r>
              <a:rPr lang="en-US" baseline="0" dirty="0" smtClean="0"/>
              <a:t>     </a:t>
            </a:r>
            <a:r>
              <a:rPr lang="en-US" baseline="0" dirty="0" err="1" smtClean="0"/>
              <a:t>z.append</a:t>
            </a:r>
            <a:r>
              <a:rPr lang="en-US" baseline="0" dirty="0" smtClean="0"/>
              <a:t> (n*m)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(array 1D)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vektor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dijumlahkan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angka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u = [1, 2]</a:t>
            </a:r>
          </a:p>
          <a:p>
            <a:r>
              <a:rPr lang="en-US" baseline="0" dirty="0" smtClean="0"/>
              <a:t>v = [3, 1]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u x v = (1)(3) + (2)(1)</a:t>
            </a:r>
          </a:p>
          <a:p>
            <a:r>
              <a:rPr lang="en-US" baseline="0" dirty="0" smtClean="0"/>
              <a:t>u x v = 5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Catatan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u(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) x v(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dijumlahkan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endParaRPr lang="en-US" baseline="0" dirty="0" smtClean="0"/>
          </a:p>
          <a:p>
            <a:r>
              <a:rPr lang="en-US" baseline="0" dirty="0" smtClean="0"/>
              <a:t>U(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) x v(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</a:p>
          <a:p>
            <a:r>
              <a:rPr lang="en-US" dirty="0" err="1" smtClean="0"/>
              <a:t>Dasar</a:t>
            </a:r>
            <a:r>
              <a:rPr lang="en-US" dirty="0" smtClean="0"/>
              <a:t> 1D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Array 1D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u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([1, 2])</a:t>
            </a:r>
          </a:p>
          <a:p>
            <a:r>
              <a:rPr lang="en-US" baseline="0" dirty="0" smtClean="0"/>
              <a:t>v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([3, 2])</a:t>
            </a:r>
          </a:p>
          <a:p>
            <a:r>
              <a:rPr lang="en-US" baseline="0" dirty="0" smtClean="0"/>
              <a:t>result = np.dot (u, v)</a:t>
            </a:r>
          </a:p>
          <a:p>
            <a:r>
              <a:rPr lang="en-US" baseline="0" dirty="0" smtClean="0"/>
              <a:t>result: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dijumlahkan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bilangan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tertentu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Misalkan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Suatu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[1, 2, 3, -1],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masing-masing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dijumlahkan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[(1+1), (2+1), (3+1), (-1+1)]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u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([1, 2, 3, -1])</a:t>
            </a:r>
          </a:p>
          <a:p>
            <a:r>
              <a:rPr lang="en-US" baseline="0" dirty="0" smtClean="0"/>
              <a:t>z = u + 1</a:t>
            </a:r>
          </a:p>
          <a:p>
            <a:r>
              <a:rPr lang="en-US" baseline="0" dirty="0" smtClean="0"/>
              <a:t>z : array ([2, 3, 4, 0])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4</a:t>
            </a:r>
          </a:p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9554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rata-rata,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([1, -1, 1, -1])</a:t>
            </a:r>
          </a:p>
          <a:p>
            <a:r>
              <a:rPr lang="en-US" baseline="0" dirty="0" err="1" smtClean="0"/>
              <a:t>mean_a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a.mean</a:t>
            </a:r>
            <a:r>
              <a:rPr lang="en-US" baseline="0" dirty="0" smtClean="0"/>
              <a:t>()</a:t>
            </a:r>
          </a:p>
          <a:p>
            <a:r>
              <a:rPr lang="en-US" baseline="0" dirty="0" err="1" smtClean="0"/>
              <a:t>mean_a</a:t>
            </a:r>
            <a:r>
              <a:rPr lang="en-US" baseline="0" dirty="0" smtClean="0"/>
              <a:t>: 0.0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tertinggi</a:t>
            </a:r>
            <a:r>
              <a:rPr lang="en-US" baseline="0" dirty="0" smtClean="0"/>
              <a:t> (max),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b = </a:t>
            </a:r>
            <a:r>
              <a:rPr lang="en-US" dirty="0" err="1" smtClean="0"/>
              <a:t>np.array</a:t>
            </a:r>
            <a:r>
              <a:rPr lang="en-US" dirty="0" smtClean="0"/>
              <a:t> ([1, -2, 3, 4, 5])</a:t>
            </a:r>
          </a:p>
          <a:p>
            <a:r>
              <a:rPr lang="en-US" dirty="0" err="1" smtClean="0"/>
              <a:t>max_b</a:t>
            </a:r>
            <a:r>
              <a:rPr lang="en-US" dirty="0" smtClean="0"/>
              <a:t> = b.max ()</a:t>
            </a:r>
          </a:p>
          <a:p>
            <a:r>
              <a:rPr lang="en-US" dirty="0" err="1" smtClean="0"/>
              <a:t>max_b</a:t>
            </a:r>
            <a:r>
              <a:rPr lang="en-US" dirty="0" smtClean="0"/>
              <a:t> : 5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numpy</a:t>
            </a:r>
            <a:r>
              <a:rPr lang="en-US" dirty="0" smtClean="0"/>
              <a:t> array, </a:t>
            </a:r>
            <a:r>
              <a:rPr lang="en-US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phi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np.pi</a:t>
            </a:r>
            <a:endParaRPr lang="en-US" baseline="0" dirty="0" smtClean="0"/>
          </a:p>
          <a:p>
            <a:r>
              <a:rPr lang="en-US" baseline="0" dirty="0" smtClean="0"/>
              <a:t>x=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([0, </a:t>
            </a:r>
            <a:r>
              <a:rPr lang="en-US" baseline="0" dirty="0" err="1" smtClean="0"/>
              <a:t>np.pi</a:t>
            </a:r>
            <a:r>
              <a:rPr lang="en-US" baseline="0" dirty="0" smtClean="0"/>
              <a:t>/2, </a:t>
            </a:r>
            <a:r>
              <a:rPr lang="en-US" baseline="0" dirty="0" err="1" smtClean="0"/>
              <a:t>np.pi</a:t>
            </a:r>
            <a:r>
              <a:rPr lang="en-US" baseline="0" dirty="0" smtClean="0"/>
              <a:t>])</a:t>
            </a:r>
          </a:p>
          <a:p>
            <a:r>
              <a:rPr lang="en-US" baseline="0" dirty="0" smtClean="0"/>
              <a:t>y = np.sin (x)</a:t>
            </a:r>
          </a:p>
          <a:p>
            <a:r>
              <a:rPr lang="en-US" baseline="0" dirty="0" smtClean="0"/>
              <a:t>y : array ([0, 1, 1.2e-16])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bawah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 ke-1:</a:t>
            </a:r>
          </a:p>
          <a:p>
            <a:r>
              <a:rPr lang="en-US" baseline="0" dirty="0" err="1" smtClean="0"/>
              <a:t>Suatu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bawah</a:t>
            </a:r>
            <a:r>
              <a:rPr lang="en-US" baseline="0" dirty="0" smtClean="0"/>
              <a:t> = -2</a:t>
            </a:r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atas</a:t>
            </a:r>
            <a:r>
              <a:rPr lang="en-US" baseline="0" dirty="0" smtClean="0"/>
              <a:t> = 2</a:t>
            </a:r>
          </a:p>
          <a:p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= 5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dirty="0" smtClean="0"/>
              <a:t>Interval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antara</a:t>
            </a:r>
            <a:r>
              <a:rPr lang="en-US" baseline="0" dirty="0" smtClean="0"/>
              <a:t> -2 s/d 2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berjarak</a:t>
            </a:r>
            <a:r>
              <a:rPr lang="en-US" baseline="0" dirty="0" smtClean="0"/>
              <a:t> 1 </a:t>
            </a:r>
          </a:p>
          <a:p>
            <a:r>
              <a:rPr lang="en-US" baseline="0" dirty="0" smtClean="0"/>
              <a:t>List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: [-2, -1, 0, 1, 2]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ke-2:</a:t>
            </a:r>
          </a:p>
          <a:p>
            <a:r>
              <a:rPr lang="en-US" dirty="0" err="1" smtClean="0"/>
              <a:t>Diketahui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bawah</a:t>
            </a:r>
            <a:r>
              <a:rPr lang="en-US" baseline="0" dirty="0" smtClean="0"/>
              <a:t> = -2</a:t>
            </a:r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atas</a:t>
            </a:r>
            <a:r>
              <a:rPr lang="en-US" baseline="0" dirty="0" smtClean="0"/>
              <a:t> = 2</a:t>
            </a:r>
          </a:p>
          <a:p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array = 9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 [-2, -1.5, -1, -0.5, 0, 0.5, 1, 1.5, 2]</a:t>
            </a:r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 interval </a:t>
            </a:r>
            <a:r>
              <a:rPr lang="en-US" baseline="0" dirty="0" err="1" smtClean="0"/>
              <a:t>jarak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0.5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matematika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digambarkan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Misalkan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linspace</a:t>
            </a:r>
            <a:r>
              <a:rPr lang="en-US" dirty="0" smtClean="0"/>
              <a:t>:</a:t>
            </a:r>
          </a:p>
          <a:p>
            <a:r>
              <a:rPr lang="en-US" baseline="0" dirty="0" smtClean="0"/>
              <a:t>x = </a:t>
            </a:r>
            <a:r>
              <a:rPr lang="en-US" baseline="0" dirty="0" err="1" smtClean="0"/>
              <a:t>np.linspace</a:t>
            </a:r>
            <a:r>
              <a:rPr lang="en-US" baseline="0" dirty="0" smtClean="0"/>
              <a:t> (0, 2*</a:t>
            </a:r>
            <a:r>
              <a:rPr lang="en-US" baseline="0" dirty="0" err="1" smtClean="0"/>
              <a:t>np.pi</a:t>
            </a:r>
            <a:r>
              <a:rPr lang="en-US" baseline="0" dirty="0" smtClean="0"/>
              <a:t>, 100)</a:t>
            </a:r>
          </a:p>
          <a:p>
            <a:r>
              <a:rPr lang="en-US" baseline="0" dirty="0" smtClean="0"/>
              <a:t>y = np.sin (x)</a:t>
            </a:r>
          </a:p>
          <a:p>
            <a:endParaRPr lang="en-US" baseline="0" dirty="0" smtClean="0"/>
          </a:p>
          <a:p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grafik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digambarkan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</a:t>
            </a:r>
            <a:r>
              <a:rPr lang="en-US" baseline="0" dirty="0" err="1" smtClean="0"/>
              <a:t>matplotlib.pyplot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plt</a:t>
            </a:r>
            <a:endParaRPr lang="en-US" baseline="0" dirty="0" smtClean="0"/>
          </a:p>
          <a:p>
            <a:r>
              <a:rPr lang="en-US" dirty="0" smtClean="0"/>
              <a:t>%</a:t>
            </a:r>
            <a:r>
              <a:rPr lang="en-US" dirty="0" err="1" smtClean="0"/>
              <a:t>matplotlib</a:t>
            </a:r>
            <a:r>
              <a:rPr lang="en-US" dirty="0" smtClean="0"/>
              <a:t> inline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plt.plot</a:t>
            </a:r>
            <a:r>
              <a:rPr lang="en-US" baseline="0" dirty="0" smtClean="0"/>
              <a:t> (x, y)</a:t>
            </a:r>
          </a:p>
          <a:p>
            <a:r>
              <a:rPr lang="en-US" baseline="0" dirty="0" err="1" smtClean="0"/>
              <a:t>Menandakan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x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y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Sumbu</a:t>
            </a:r>
            <a:r>
              <a:rPr lang="en-US" baseline="0" dirty="0" smtClean="0"/>
              <a:t> x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array yang </a:t>
            </a:r>
            <a:r>
              <a:rPr lang="en-US" baseline="0" dirty="0" err="1" smtClean="0"/>
              <a:t>didapatkan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x = </a:t>
            </a:r>
            <a:r>
              <a:rPr lang="en-US" baseline="0" dirty="0" err="1" smtClean="0"/>
              <a:t>np.linspace</a:t>
            </a:r>
            <a:r>
              <a:rPr lang="en-US" baseline="0" dirty="0" smtClean="0"/>
              <a:t> (0, 2*</a:t>
            </a:r>
            <a:r>
              <a:rPr lang="en-US" baseline="0" dirty="0" err="1" smtClean="0"/>
              <a:t>np.pi</a:t>
            </a:r>
            <a:r>
              <a:rPr lang="en-US" baseline="0" dirty="0" smtClean="0"/>
              <a:t>, 100)</a:t>
            </a:r>
          </a:p>
          <a:p>
            <a:endParaRPr lang="en-US" baseline="0" dirty="0" smtClean="0"/>
          </a:p>
          <a:p>
            <a:r>
              <a:rPr lang="en-US" dirty="0" err="1" smtClean="0"/>
              <a:t>Catatan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Fungsi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linspace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keluaran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sesuai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parameter yang </a:t>
            </a:r>
            <a:r>
              <a:rPr lang="en-US" baseline="0" dirty="0" err="1" smtClean="0"/>
              <a:t>diberikan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parameter yang </a:t>
            </a:r>
            <a:r>
              <a:rPr lang="en-US" baseline="0" dirty="0" err="1" smtClean="0"/>
              <a:t>diberikan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bawah</a:t>
            </a:r>
            <a:r>
              <a:rPr lang="en-US" baseline="0" dirty="0" smtClean="0"/>
              <a:t> = 0</a:t>
            </a:r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atas</a:t>
            </a:r>
            <a:r>
              <a:rPr lang="en-US" baseline="0" dirty="0" smtClean="0"/>
              <a:t> = 2* pi</a:t>
            </a:r>
          </a:p>
          <a:p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= 100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u="sng" dirty="0" err="1" smtClean="0"/>
              <a:t>Dasar</a:t>
            </a:r>
            <a:r>
              <a:rPr lang="en-US" sz="1000" u="sng" dirty="0" smtClean="0"/>
              <a:t> 1 </a:t>
            </a:r>
            <a:r>
              <a:rPr lang="en-US" sz="1000" u="sng" dirty="0" err="1" smtClean="0"/>
              <a:t>Dimensi</a:t>
            </a:r>
            <a:r>
              <a:rPr lang="en-US" sz="1000" u="sng" dirty="0" smtClean="0"/>
              <a:t> (1D)</a:t>
            </a:r>
          </a:p>
          <a:p>
            <a:endParaRPr lang="en-US" sz="1000" dirty="0"/>
          </a:p>
          <a:p>
            <a:r>
              <a:rPr lang="en-US" sz="1000" dirty="0" err="1" smtClean="0"/>
              <a:t>Misalkan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suatu</a:t>
            </a:r>
            <a:r>
              <a:rPr lang="en-US" sz="1000" baseline="0" dirty="0" smtClean="0"/>
              <a:t> list </a:t>
            </a:r>
            <a:r>
              <a:rPr lang="en-US" sz="1000" baseline="0" dirty="0" err="1" smtClean="0"/>
              <a:t>pada</a:t>
            </a:r>
            <a:r>
              <a:rPr lang="en-US" sz="1000" baseline="0" dirty="0" smtClean="0"/>
              <a:t> python </a:t>
            </a:r>
            <a:r>
              <a:rPr lang="en-US" sz="1000" baseline="0" dirty="0" err="1" smtClean="0"/>
              <a:t>diberikan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nama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variabel</a:t>
            </a:r>
            <a:r>
              <a:rPr lang="en-US" sz="1000" baseline="0" dirty="0" smtClean="0"/>
              <a:t> “a” </a:t>
            </a:r>
            <a:r>
              <a:rPr lang="en-US" sz="1000" baseline="0" dirty="0" err="1" smtClean="0"/>
              <a:t>dan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memiliki</a:t>
            </a:r>
            <a:r>
              <a:rPr lang="en-US" sz="1000" baseline="0" dirty="0" smtClean="0"/>
              <a:t> 5 (lima) </a:t>
            </a:r>
            <a:r>
              <a:rPr lang="en-US" sz="1000" baseline="0" dirty="0" err="1" smtClean="0"/>
              <a:t>anggota</a:t>
            </a:r>
            <a:r>
              <a:rPr lang="en-US" sz="1000" baseline="0" dirty="0" smtClean="0"/>
              <a:t>/</a:t>
            </a:r>
            <a:r>
              <a:rPr lang="en-US" sz="1000" baseline="0" dirty="0" err="1" smtClean="0"/>
              <a:t>elemen</a:t>
            </a:r>
            <a:r>
              <a:rPr lang="en-US" sz="1000" baseline="0" dirty="0" smtClean="0"/>
              <a:t>, </a:t>
            </a:r>
            <a:r>
              <a:rPr lang="en-US" sz="1000" baseline="0" dirty="0" err="1" smtClean="0"/>
              <a:t>yaitu</a:t>
            </a:r>
            <a:r>
              <a:rPr lang="en-US" sz="1000" baseline="0" dirty="0" smtClean="0"/>
              <a:t>: 0, 1, two, 3, </a:t>
            </a:r>
            <a:r>
              <a:rPr lang="en-US" sz="1000" baseline="0" dirty="0" err="1" smtClean="0"/>
              <a:t>dan</a:t>
            </a:r>
            <a:r>
              <a:rPr lang="en-US" sz="1000" baseline="0" dirty="0" smtClean="0"/>
              <a:t> 4.</a:t>
            </a:r>
          </a:p>
          <a:p>
            <a:endParaRPr lang="en-US" sz="1000" baseline="0" dirty="0" smtClean="0"/>
          </a:p>
          <a:p>
            <a:r>
              <a:rPr lang="en-US" sz="1000" baseline="0" dirty="0" err="1" smtClean="0"/>
              <a:t>Masing-masing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anggota</a:t>
            </a:r>
            <a:r>
              <a:rPr lang="en-US" sz="1000" baseline="0" dirty="0" smtClean="0"/>
              <a:t>/</a:t>
            </a:r>
            <a:r>
              <a:rPr lang="en-US" sz="1000" baseline="0" dirty="0" err="1" smtClean="0"/>
              <a:t>elemen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pada</a:t>
            </a:r>
            <a:r>
              <a:rPr lang="en-US" sz="1000" baseline="0" dirty="0" smtClean="0"/>
              <a:t> List </a:t>
            </a:r>
            <a:r>
              <a:rPr lang="en-US" sz="1000" baseline="0" dirty="0" err="1" smtClean="0"/>
              <a:t>pada</a:t>
            </a:r>
            <a:r>
              <a:rPr lang="en-US" sz="1000" baseline="0" dirty="0" smtClean="0"/>
              <a:t> python </a:t>
            </a:r>
            <a:r>
              <a:rPr lang="en-US" sz="1000" baseline="0" dirty="0" err="1" smtClean="0"/>
              <a:t>berhubungan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dengan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indeks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dari</a:t>
            </a:r>
            <a:r>
              <a:rPr lang="en-US" sz="1000" baseline="0" dirty="0" smtClean="0"/>
              <a:t> array.</a:t>
            </a:r>
          </a:p>
          <a:p>
            <a:r>
              <a:rPr lang="en-US" sz="1000" baseline="0" dirty="0" err="1" smtClean="0"/>
              <a:t>Maka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pada</a:t>
            </a:r>
            <a:r>
              <a:rPr lang="en-US" sz="1000" baseline="0" dirty="0" smtClean="0"/>
              <a:t> python, </a:t>
            </a:r>
            <a:r>
              <a:rPr lang="en-US" sz="1000" baseline="0" dirty="0" err="1" smtClean="0"/>
              <a:t>kelima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anggota</a:t>
            </a:r>
            <a:r>
              <a:rPr lang="en-US" sz="1000" baseline="0" dirty="0" smtClean="0"/>
              <a:t> /</a:t>
            </a:r>
            <a:r>
              <a:rPr lang="en-US" sz="1000" baseline="0" dirty="0" err="1" smtClean="0"/>
              <a:t>elemen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itu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akan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disimpan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dalam</a:t>
            </a:r>
            <a:r>
              <a:rPr lang="en-US" sz="1000" baseline="0" dirty="0" smtClean="0"/>
              <a:t> array yang </a:t>
            </a:r>
            <a:r>
              <a:rPr lang="en-US" sz="1000" baseline="0" dirty="0" err="1" smtClean="0"/>
              <a:t>dimulai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dari</a:t>
            </a:r>
            <a:r>
              <a:rPr lang="en-US" sz="1000" baseline="0" dirty="0" smtClean="0"/>
              <a:t> 0 (</a:t>
            </a:r>
            <a:r>
              <a:rPr lang="en-US" sz="1000" baseline="0" dirty="0" err="1" smtClean="0"/>
              <a:t>nol</a:t>
            </a:r>
            <a:r>
              <a:rPr lang="en-US" sz="1000" baseline="0" dirty="0" smtClean="0"/>
              <a:t>)</a:t>
            </a:r>
          </a:p>
          <a:p>
            <a:endParaRPr lang="en-US" sz="1000" baseline="0" dirty="0" smtClean="0"/>
          </a:p>
          <a:p>
            <a:r>
              <a:rPr lang="en-US" sz="1000" baseline="0" dirty="0" err="1" smtClean="0"/>
              <a:t>Sehingga</a:t>
            </a:r>
            <a:r>
              <a:rPr lang="en-US" sz="1000" baseline="0" dirty="0" smtClean="0"/>
              <a:t>:</a:t>
            </a:r>
          </a:p>
          <a:p>
            <a:r>
              <a:rPr lang="en-US" sz="1000" baseline="0" dirty="0" smtClean="0"/>
              <a:t>a[0] = 0</a:t>
            </a:r>
          </a:p>
          <a:p>
            <a:r>
              <a:rPr lang="en-US" sz="1000" baseline="0" dirty="0" smtClean="0"/>
              <a:t>a[1] = 1</a:t>
            </a:r>
          </a:p>
          <a:p>
            <a:r>
              <a:rPr lang="en-US" sz="1000" baseline="0" dirty="0" smtClean="0"/>
              <a:t>a[2] = two</a:t>
            </a:r>
          </a:p>
          <a:p>
            <a:r>
              <a:rPr lang="en-US" sz="1000" baseline="0" dirty="0" smtClean="0"/>
              <a:t>a[3] = 3</a:t>
            </a:r>
          </a:p>
          <a:p>
            <a:r>
              <a:rPr lang="en-US" sz="1000" baseline="0" dirty="0" smtClean="0"/>
              <a:t>a[4] = 4</a:t>
            </a:r>
          </a:p>
          <a:p>
            <a:endParaRPr lang="en-US" sz="1000" baseline="0" dirty="0" smtClean="0"/>
          </a:p>
          <a:p>
            <a:r>
              <a:rPr lang="en-US" sz="1000" baseline="0" dirty="0" smtClean="0"/>
              <a:t>Array </a:t>
            </a:r>
            <a:r>
              <a:rPr lang="en-US" sz="1000" baseline="0" dirty="0" err="1" smtClean="0"/>
              <a:t>pada</a:t>
            </a:r>
            <a:r>
              <a:rPr lang="en-US" sz="1000" baseline="0" dirty="0" smtClean="0"/>
              <a:t> python </a:t>
            </a:r>
            <a:r>
              <a:rPr lang="en-US" sz="1000" baseline="0" dirty="0" err="1" smtClean="0"/>
              <a:t>tetap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dengan</a:t>
            </a:r>
            <a:r>
              <a:rPr lang="en-US" sz="1000" baseline="0" dirty="0" smtClean="0"/>
              <a:t> 5 (lima) </a:t>
            </a:r>
            <a:r>
              <a:rPr lang="en-US" sz="1000" baseline="0" dirty="0" err="1" smtClean="0"/>
              <a:t>ruang</a:t>
            </a:r>
            <a:r>
              <a:rPr lang="en-US" sz="1000" baseline="0" dirty="0" smtClean="0"/>
              <a:t>, </a:t>
            </a:r>
            <a:r>
              <a:rPr lang="en-US" sz="1000" baseline="0" dirty="0" err="1" smtClean="0"/>
              <a:t>tetapi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dimulai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dari</a:t>
            </a:r>
            <a:r>
              <a:rPr lang="en-US" sz="1000" baseline="0" dirty="0" smtClean="0"/>
              <a:t> 0 (</a:t>
            </a:r>
            <a:r>
              <a:rPr lang="en-US" sz="1000" baseline="0" dirty="0" err="1" smtClean="0"/>
              <a:t>nol</a:t>
            </a:r>
            <a:r>
              <a:rPr lang="en-US" sz="1000" baseline="0" dirty="0" smtClean="0"/>
              <a:t>), </a:t>
            </a:r>
            <a:r>
              <a:rPr lang="en-US" sz="1000" baseline="0" dirty="0" err="1" smtClean="0"/>
              <a:t>sehingga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jika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dalam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penulisan</a:t>
            </a:r>
            <a:r>
              <a:rPr lang="en-US" sz="1000" baseline="0" dirty="0" smtClean="0"/>
              <a:t> array </a:t>
            </a:r>
            <a:r>
              <a:rPr lang="en-US" sz="1000" baseline="0" dirty="0" err="1" smtClean="0"/>
              <a:t>umum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menjadi</a:t>
            </a:r>
            <a:r>
              <a:rPr lang="en-US" sz="1000" baseline="0" dirty="0" smtClean="0"/>
              <a:t>:</a:t>
            </a:r>
          </a:p>
          <a:p>
            <a:r>
              <a:rPr lang="en-US" sz="1000" baseline="0" dirty="0" smtClean="0"/>
              <a:t>a = array [0..4]</a:t>
            </a:r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plt.plot</a:t>
            </a:r>
            <a:r>
              <a:rPr lang="en-US" baseline="0" dirty="0" smtClean="0"/>
              <a:t> (x, y)</a:t>
            </a:r>
          </a:p>
          <a:p>
            <a:r>
              <a:rPr lang="en-US" baseline="0" dirty="0" err="1" smtClean="0"/>
              <a:t>Menandakan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x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sumbu</a:t>
            </a:r>
            <a:r>
              <a:rPr lang="en-US" baseline="0" dirty="0" smtClean="0"/>
              <a:t> y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Sumbu</a:t>
            </a:r>
            <a:r>
              <a:rPr lang="en-US" baseline="0" dirty="0" smtClean="0"/>
              <a:t> y = np.sin (x)</a:t>
            </a:r>
          </a:p>
          <a:p>
            <a:endParaRPr lang="en-US" baseline="0" dirty="0" smtClean="0"/>
          </a:p>
          <a:p>
            <a:r>
              <a:rPr lang="en-US" dirty="0" err="1" smtClean="0"/>
              <a:t>Catatan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Fungsi</a:t>
            </a:r>
            <a:r>
              <a:rPr lang="en-US" baseline="0" dirty="0" smtClean="0"/>
              <a:t> np.sin </a:t>
            </a:r>
            <a:r>
              <a:rPr lang="en-US" baseline="0" dirty="0" err="1" smtClean="0"/>
              <a:t>menghitung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sin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numpy</a:t>
            </a:r>
            <a:r>
              <a:rPr lang="en-US" dirty="0" smtClean="0"/>
              <a:t> 2D, </a:t>
            </a:r>
            <a:r>
              <a:rPr lang="en-US" dirty="0" err="1" smtClean="0"/>
              <a:t>pembahasannya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Dasar</a:t>
            </a:r>
            <a:r>
              <a:rPr lang="en-US" baseline="0" dirty="0" smtClean="0"/>
              <a:t> 2D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pembuatan</a:t>
            </a:r>
            <a:r>
              <a:rPr lang="en-US" baseline="0" dirty="0" smtClean="0"/>
              <a:t> array 2D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Pengindeks</a:t>
            </a:r>
            <a:r>
              <a:rPr lang="en-US" baseline="0" dirty="0" smtClean="0"/>
              <a:t>-an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2D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Operasi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2D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9489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</a:p>
          <a:p>
            <a:r>
              <a:rPr lang="en-US" dirty="0" err="1" smtClean="0"/>
              <a:t>Dasar</a:t>
            </a:r>
            <a:r>
              <a:rPr lang="en-US" dirty="0" smtClean="0"/>
              <a:t> 2D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5640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Array </a:t>
            </a:r>
            <a:r>
              <a:rPr lang="en-US" sz="1000" dirty="0" err="1" smtClean="0"/>
              <a:t>dua</a:t>
            </a:r>
            <a:r>
              <a:rPr lang="en-US" sz="1000" dirty="0" smtClean="0"/>
              <a:t> </a:t>
            </a:r>
            <a:r>
              <a:rPr lang="en-US" sz="1000" dirty="0" err="1" smtClean="0"/>
              <a:t>dimensi</a:t>
            </a:r>
            <a:r>
              <a:rPr lang="en-US" sz="1000" dirty="0" smtClean="0"/>
              <a:t> (2D) </a:t>
            </a:r>
            <a:r>
              <a:rPr lang="en-US" sz="1000" dirty="0" err="1" smtClean="0"/>
              <a:t>seperti</a:t>
            </a:r>
            <a:r>
              <a:rPr lang="en-US" sz="1000" dirty="0" smtClean="0"/>
              <a:t> array </a:t>
            </a:r>
            <a:r>
              <a:rPr lang="en-US" sz="1000" dirty="0" err="1" smtClean="0"/>
              <a:t>bersarang</a:t>
            </a:r>
            <a:r>
              <a:rPr lang="en-US" sz="1000" dirty="0" smtClean="0"/>
              <a:t>.</a:t>
            </a:r>
          </a:p>
          <a:p>
            <a:endParaRPr lang="en-US" sz="1000" dirty="0" smtClean="0"/>
          </a:p>
          <a:p>
            <a:r>
              <a:rPr lang="en-US" sz="1000" dirty="0" err="1" smtClean="0"/>
              <a:t>Contoh</a:t>
            </a:r>
            <a:r>
              <a:rPr lang="en-US" sz="1000" dirty="0" smtClean="0"/>
              <a:t>:</a:t>
            </a:r>
          </a:p>
          <a:p>
            <a:r>
              <a:rPr lang="en-US" sz="1000" baseline="0" dirty="0" smtClean="0"/>
              <a:t>a = [[11, 12, 13], [21, 22, 23], [31, 32, 33]]</a:t>
            </a:r>
          </a:p>
          <a:p>
            <a:r>
              <a:rPr lang="en-US" sz="1000" baseline="0" dirty="0" smtClean="0"/>
              <a:t>Array 2D </a:t>
            </a:r>
            <a:r>
              <a:rPr lang="en-US" sz="1000" baseline="0" dirty="0" err="1" smtClean="0"/>
              <a:t>ini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memiliki</a:t>
            </a:r>
            <a:r>
              <a:rPr lang="en-US" sz="1000" baseline="0" dirty="0" smtClean="0"/>
              <a:t> 3 </a:t>
            </a:r>
            <a:r>
              <a:rPr lang="en-US" sz="1000" baseline="0" dirty="0" err="1" smtClean="0"/>
              <a:t>baris</a:t>
            </a:r>
            <a:r>
              <a:rPr lang="en-US" sz="1000" baseline="0" dirty="0" smtClean="0"/>
              <a:t>, </a:t>
            </a:r>
            <a:r>
              <a:rPr lang="en-US" sz="1000" baseline="0" dirty="0" err="1" smtClean="0"/>
              <a:t>yaitu</a:t>
            </a:r>
            <a:r>
              <a:rPr lang="en-US" sz="1000" baseline="0" dirty="0" smtClean="0"/>
              <a:t>:</a:t>
            </a:r>
          </a:p>
          <a:p>
            <a:r>
              <a:rPr lang="en-US" sz="1000" baseline="0" dirty="0" err="1" smtClean="0"/>
              <a:t>Baris</a:t>
            </a:r>
            <a:r>
              <a:rPr lang="en-US" sz="1000" baseline="0" dirty="0" smtClean="0"/>
              <a:t> ke-1 = 11, 12, 13</a:t>
            </a:r>
          </a:p>
          <a:p>
            <a:r>
              <a:rPr lang="en-US" sz="1000" baseline="0" dirty="0" err="1" smtClean="0"/>
              <a:t>Baris</a:t>
            </a:r>
            <a:r>
              <a:rPr lang="en-US" sz="1000" baseline="0" dirty="0" smtClean="0"/>
              <a:t> ke-2 = 21, 22, 23</a:t>
            </a:r>
          </a:p>
          <a:p>
            <a:r>
              <a:rPr lang="en-US" sz="1000" baseline="0" dirty="0" err="1" smtClean="0"/>
              <a:t>Baris</a:t>
            </a:r>
            <a:r>
              <a:rPr lang="en-US" sz="1000" baseline="0" dirty="0" smtClean="0"/>
              <a:t> ke-3 = 31, 32, 33</a:t>
            </a:r>
          </a:p>
          <a:p>
            <a:endParaRPr lang="en-US" sz="1000" baseline="0" dirty="0" smtClean="0"/>
          </a:p>
          <a:p>
            <a:r>
              <a:rPr lang="en-US" sz="1000" baseline="0" dirty="0" err="1" smtClean="0"/>
              <a:t>Dengan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masing-masing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baris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memiliki</a:t>
            </a:r>
            <a:r>
              <a:rPr lang="en-US" sz="1000" baseline="0" dirty="0" smtClean="0"/>
              <a:t> 3 </a:t>
            </a:r>
            <a:r>
              <a:rPr lang="en-US" sz="1000" baseline="0" dirty="0" err="1" smtClean="0"/>
              <a:t>kolom</a:t>
            </a:r>
            <a:r>
              <a:rPr lang="en-US" sz="1000" baseline="0" dirty="0" smtClean="0"/>
              <a:t>.</a:t>
            </a:r>
          </a:p>
          <a:p>
            <a:endParaRPr lang="en-US" sz="1000" baseline="0" dirty="0" smtClean="0"/>
          </a:p>
          <a:p>
            <a:r>
              <a:rPr lang="en-US" sz="1000" baseline="0" dirty="0" err="1" smtClean="0"/>
              <a:t>Keterangan</a:t>
            </a:r>
            <a:r>
              <a:rPr lang="en-US" sz="1000" baseline="0" dirty="0" smtClean="0"/>
              <a:t>:</a:t>
            </a:r>
          </a:p>
          <a:p>
            <a:r>
              <a:rPr lang="en-US" sz="1000" baseline="0" dirty="0" err="1" smtClean="0"/>
              <a:t>Kurung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siku</a:t>
            </a:r>
            <a:r>
              <a:rPr lang="en-US" sz="1000" baseline="0" dirty="0" smtClean="0"/>
              <a:t> “[]” yang </a:t>
            </a:r>
            <a:r>
              <a:rPr lang="en-US" sz="1000" baseline="0" dirty="0" err="1" smtClean="0"/>
              <a:t>berada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didalam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adalah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pembatas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baris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dalam</a:t>
            </a:r>
            <a:r>
              <a:rPr lang="en-US" sz="1000" baseline="0" dirty="0" smtClean="0"/>
              <a:t> array 2D (array [</a:t>
            </a:r>
            <a:r>
              <a:rPr lang="en-US" sz="1000" baseline="0" dirty="0" err="1" smtClean="0"/>
              <a:t>x,y</a:t>
            </a:r>
            <a:r>
              <a:rPr lang="en-US" sz="1000" baseline="0" dirty="0" smtClean="0"/>
              <a:t>]).</a:t>
            </a:r>
            <a:endParaRPr lang="en-US" sz="1000" dirty="0" smtClean="0"/>
          </a:p>
          <a:p>
            <a:endParaRPr lang="en-US" sz="1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1265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ndim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mendeklarasikan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dimensi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A.ndim</a:t>
            </a:r>
            <a:r>
              <a:rPr lang="en-US" baseline="0" dirty="0" smtClean="0"/>
              <a:t>: 2</a:t>
            </a:r>
          </a:p>
          <a:p>
            <a:r>
              <a:rPr lang="en-US" baseline="0" dirty="0" err="1" smtClean="0"/>
              <a:t>Artinya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“A”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dimensi</a:t>
            </a:r>
            <a:r>
              <a:rPr lang="en-US" baseline="0" dirty="0" smtClean="0"/>
              <a:t> 2 (2D)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penulisan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ditandai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siku</a:t>
            </a:r>
            <a:r>
              <a:rPr lang="en-US" baseline="0" dirty="0" smtClean="0"/>
              <a:t> 2 kali “[[……]]”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2725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“Shape”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mendefinisikan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2 </a:t>
            </a:r>
            <a:r>
              <a:rPr lang="en-US" baseline="0" dirty="0" err="1" smtClean="0"/>
              <a:t>dimensi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A.shape</a:t>
            </a:r>
            <a:r>
              <a:rPr lang="en-US" baseline="0" dirty="0" smtClean="0"/>
              <a:t>: (3,3)</a:t>
            </a:r>
          </a:p>
          <a:p>
            <a:r>
              <a:rPr lang="en-US" baseline="0" dirty="0" err="1" smtClean="0"/>
              <a:t>Artinya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bahwa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3 (axis 0)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3 (axis 1)</a:t>
            </a:r>
          </a:p>
          <a:p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matriks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matriks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ukuran</a:t>
            </a:r>
            <a:r>
              <a:rPr lang="en-US" baseline="0" dirty="0" smtClean="0"/>
              <a:t> 3x3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70159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“size”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ukuran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2D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 = [[11, 12, 13], [21, 22, 23], [31, 32, 33]]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bahwa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= 3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= 3</a:t>
            </a:r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A.Size</a:t>
            </a:r>
            <a:r>
              <a:rPr lang="en-US" baseline="0" dirty="0" smtClean="0"/>
              <a:t> : 9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) x (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) = 3 x 3 = 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2602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</a:p>
          <a:p>
            <a:r>
              <a:rPr lang="en-US" dirty="0" err="1" smtClean="0"/>
              <a:t>Pengindeks</a:t>
            </a:r>
            <a:r>
              <a:rPr lang="en-US" dirty="0" smtClean="0"/>
              <a:t>-an</a:t>
            </a:r>
            <a:r>
              <a:rPr lang="en-US" baseline="0" dirty="0" smtClean="0"/>
              <a:t> (indexing)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(Slicing) 2D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7934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Pengindeks</a:t>
            </a:r>
            <a:r>
              <a:rPr lang="en-US" baseline="0" dirty="0" smtClean="0"/>
              <a:t>-an 2D </a:t>
            </a:r>
            <a:r>
              <a:rPr lang="en-US" baseline="0" dirty="0" err="1" smtClean="0"/>
              <a:t>dimulai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[0….n, 0….m]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Tulisan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berwarna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merah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ke-1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penomoran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ke-1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 = [0,0]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ke-1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 = [0,1]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ke-1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ke-3 = [0,2]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Tulisan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berwarna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ke-2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penomoran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ke-2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 = [1,0]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ke-2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 = [1,1]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ke-2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ke-3 = [1,2]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Tulisan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berwarna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ungu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ke-3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penomoran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ke-3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 = [2,0]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ke-3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 = [2,1]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ke-3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ke-3 = [2,2]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61059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Contoh</a:t>
            </a:r>
            <a:r>
              <a:rPr lang="en-US" baseline="0" dirty="0" smtClean="0"/>
              <a:t> ke-1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= [[11, 12, 13], [21, 22, 23], [31, 32, 33]]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ke-1 (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0) = 11, 12, 13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ke-2 (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1) = 21, 22, 23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ke-3 (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2) = 31, 32, 33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: A [1,2]</a:t>
            </a:r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ke-1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Didapatkan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 [1, 2]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23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3497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python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Import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np</a:t>
            </a:r>
            <a:endParaRPr lang="en-US" baseline="0" dirty="0" smtClean="0"/>
          </a:p>
          <a:p>
            <a:r>
              <a:rPr lang="en-US" baseline="0" dirty="0" smtClean="0"/>
              <a:t>a = </a:t>
            </a:r>
            <a:r>
              <a:rPr lang="en-US" baseline="0" dirty="0" err="1" smtClean="0"/>
              <a:t>np</a:t>
            </a:r>
            <a:r>
              <a:rPr lang="en-US" baseline="0" dirty="0" smtClean="0"/>
              <a:t>. array ([0,1,2,3,4])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Penjelasan</a:t>
            </a:r>
            <a:r>
              <a:rPr lang="en-US" baseline="0" dirty="0" smtClean="0"/>
              <a:t>:</a:t>
            </a:r>
          </a:p>
          <a:p>
            <a:pPr>
              <a:buFontTx/>
              <a:buChar char="-"/>
            </a:pPr>
            <a:r>
              <a:rPr lang="en-US" baseline="0" dirty="0" err="1" smtClean="0"/>
              <a:t>Memanggil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library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np</a:t>
            </a:r>
            <a:r>
              <a:rPr lang="en-US" baseline="0" dirty="0" smtClean="0"/>
              <a:t>” (import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np</a:t>
            </a:r>
            <a:r>
              <a:rPr lang="en-US" baseline="0" dirty="0" smtClean="0"/>
              <a:t>)</a:t>
            </a:r>
          </a:p>
          <a:p>
            <a:pPr>
              <a:buFontTx/>
              <a:buChar char="-"/>
            </a:pPr>
            <a:r>
              <a:rPr lang="en-US" baseline="0" dirty="0" err="1" smtClean="0"/>
              <a:t>Misalkan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list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diberi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varibel</a:t>
            </a:r>
            <a:r>
              <a:rPr lang="en-US" baseline="0" dirty="0" smtClean="0"/>
              <a:t> “a” yang </a:t>
            </a:r>
            <a:r>
              <a:rPr lang="en-US" baseline="0" dirty="0" err="1" smtClean="0"/>
              <a:t>dideklarasikan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sbg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(a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)</a:t>
            </a:r>
          </a:p>
          <a:p>
            <a:pPr>
              <a:buFontTx/>
              <a:buChar char="-"/>
            </a:pPr>
            <a:r>
              <a:rPr lang="en-US" baseline="0" dirty="0" err="1" smtClean="0"/>
              <a:t>Variabel</a:t>
            </a:r>
            <a:r>
              <a:rPr lang="en-US" baseline="0" dirty="0" smtClean="0"/>
              <a:t> “a”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list yang </a:t>
            </a:r>
            <a:r>
              <a:rPr lang="en-US" baseline="0" dirty="0" err="1" smtClean="0"/>
              <a:t>berisi</a:t>
            </a:r>
            <a:r>
              <a:rPr lang="en-US" baseline="0" dirty="0" smtClean="0"/>
              <a:t> 5 (lima)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: 0, 1, 2, 3,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4</a:t>
            </a:r>
          </a:p>
          <a:p>
            <a:pPr>
              <a:buFontTx/>
              <a:buChar char="-"/>
            </a:pPr>
            <a:r>
              <a:rPr lang="en-US" baseline="0" dirty="0" err="1" smtClean="0"/>
              <a:t>Kelima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“a” </a:t>
            </a:r>
            <a:r>
              <a:rPr lang="en-US" baseline="0" dirty="0" err="1" smtClean="0"/>
              <a:t>diakses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</a:t>
            </a:r>
          </a:p>
          <a:p>
            <a:pPr>
              <a:buFontTx/>
              <a:buChar char="-"/>
            </a:pP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array, </a:t>
            </a:r>
            <a:r>
              <a:rPr lang="en-US" baseline="0" dirty="0" err="1" smtClean="0"/>
              <a:t>masing-masing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menempati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 a[0] = 0, a[1] = 1, a[2] = 2, a[3] = 3,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a[4]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Contoh</a:t>
            </a:r>
            <a:r>
              <a:rPr lang="en-US" baseline="0" dirty="0" smtClean="0"/>
              <a:t> ke-2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= [[11, 12, 13], [21, 22, 23], [31, 32, 33]]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ke-1 (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0) = 11, 12, 13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ke-2 (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1) = 21, 22, 23</a:t>
            </a:r>
          </a:p>
          <a:p>
            <a:r>
              <a:rPr lang="en-US" baseline="0" dirty="0" err="1" smtClean="0"/>
              <a:t>Baris</a:t>
            </a:r>
            <a:r>
              <a:rPr lang="en-US" baseline="0" dirty="0" smtClean="0"/>
              <a:t> ke-3 (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2) = 31, 32, 33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: A [0,0]</a:t>
            </a:r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ke-0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ke-0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Didapatkan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 [0, 0]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11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10411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Pemotongan</a:t>
            </a:r>
            <a:r>
              <a:rPr lang="en-US" baseline="0" dirty="0" smtClean="0"/>
              <a:t> (slicing)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Contoh</a:t>
            </a:r>
            <a:r>
              <a:rPr lang="en-US" baseline="0" dirty="0" smtClean="0"/>
              <a:t> ke-1:</a:t>
            </a:r>
          </a:p>
          <a:p>
            <a:r>
              <a:rPr lang="en-US" baseline="0" dirty="0" err="1" smtClean="0"/>
              <a:t>Pemotongan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A[0, 0:2]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0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artinya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ke-1</a:t>
            </a:r>
          </a:p>
          <a:p>
            <a:r>
              <a:rPr lang="en-US" baseline="0" dirty="0" smtClean="0"/>
              <a:t>0:2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kriteria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bawah</a:t>
            </a:r>
            <a:r>
              <a:rPr lang="en-US" baseline="0" dirty="0" smtClean="0"/>
              <a:t> = 0, </a:t>
            </a:r>
            <a:r>
              <a:rPr lang="en-US" baseline="0" dirty="0" err="1" smtClean="0"/>
              <a:t>artinya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0 (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ke-1)</a:t>
            </a:r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atas</a:t>
            </a:r>
            <a:r>
              <a:rPr lang="en-US" baseline="0" dirty="0" smtClean="0"/>
              <a:t> = 2, </a:t>
            </a:r>
            <a:r>
              <a:rPr lang="en-US" baseline="0" dirty="0" err="1" smtClean="0"/>
              <a:t>artinya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2 (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Sehingga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A [0, 0:2] = ([11, 12])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19256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Contoh</a:t>
            </a:r>
            <a:r>
              <a:rPr lang="en-US" baseline="0" dirty="0" smtClean="0"/>
              <a:t> ke-2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Pemotongan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 [0:2, 2]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0:2,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endParaRPr lang="en-US" baseline="0" dirty="0" smtClean="0"/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bawah</a:t>
            </a:r>
            <a:r>
              <a:rPr lang="en-US" baseline="0" dirty="0" smtClean="0"/>
              <a:t> = 0, </a:t>
            </a:r>
            <a:r>
              <a:rPr lang="en-US" baseline="0" dirty="0" err="1" smtClean="0"/>
              <a:t>artinya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ke-1</a:t>
            </a:r>
          </a:p>
          <a:p>
            <a:r>
              <a:rPr lang="en-US" baseline="0" dirty="0" smtClean="0"/>
              <a:t>Batas </a:t>
            </a:r>
            <a:r>
              <a:rPr lang="en-US" baseline="0" dirty="0" err="1" smtClean="0"/>
              <a:t>atas</a:t>
            </a:r>
            <a:r>
              <a:rPr lang="en-US" baseline="0" dirty="0" smtClean="0"/>
              <a:t>  = 2, </a:t>
            </a:r>
            <a:r>
              <a:rPr lang="en-US" baseline="0" dirty="0" err="1" smtClean="0"/>
              <a:t>artinya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ke-2,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ke-2</a:t>
            </a:r>
          </a:p>
          <a:p>
            <a:r>
              <a:rPr lang="en-US" baseline="0" dirty="0" smtClean="0"/>
              <a:t>2,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ke-2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ke-3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 [0:2, 2] = ([23, 33])…., </a:t>
            </a:r>
            <a:r>
              <a:rPr lang="en-US" baseline="0" dirty="0" err="1" smtClean="0"/>
              <a:t>apakah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benar</a:t>
            </a:r>
            <a:r>
              <a:rPr lang="en-US" baseline="0" dirty="0" smtClean="0"/>
              <a:t> 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Revisi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Jika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dipotong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 [0:2, 2], </a:t>
            </a:r>
            <a:r>
              <a:rPr lang="en-US" baseline="0" dirty="0" err="1" smtClean="0"/>
              <a:t>hasilnya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([13, 23])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memotong</a:t>
            </a:r>
            <a:r>
              <a:rPr lang="en-US" baseline="0" dirty="0" smtClean="0"/>
              <a:t> ([23, 33]),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pemotongan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 [1:3, 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54307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3</a:t>
            </a:r>
          </a:p>
          <a:p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2D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55571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Penjumlahan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pembilang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pembilang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begitu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dijumlahkan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penyebut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Penjumlahan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array 2D yang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ukuran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ordo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X = [[1, 0], [0, 1]]</a:t>
            </a:r>
          </a:p>
          <a:p>
            <a:r>
              <a:rPr lang="en-US" baseline="0" dirty="0" smtClean="0"/>
              <a:t>Y = [[2, 1], [1, 2]]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X + Y = [[(1+2), (0+1)], [(0+1), (1+2)]]</a:t>
            </a:r>
          </a:p>
          <a:p>
            <a:r>
              <a:rPr lang="en-US" baseline="0" dirty="0" smtClean="0"/>
              <a:t>X + Y = [[3, 1], [1, 3]]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8979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penjumlahan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tampak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X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([[1, 0], [0, 1]])</a:t>
            </a:r>
          </a:p>
          <a:p>
            <a:r>
              <a:rPr lang="en-US" baseline="0" dirty="0" smtClean="0"/>
              <a:t>Y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([[2, 1], [1, 2]])</a:t>
            </a:r>
          </a:p>
          <a:p>
            <a:r>
              <a:rPr lang="en-US" baseline="0" dirty="0" smtClean="0"/>
              <a:t>Z = X + Y;</a:t>
            </a:r>
          </a:p>
          <a:p>
            <a:r>
              <a:rPr lang="en-US" baseline="0" dirty="0" smtClean="0"/>
              <a:t>Z : array ([[3, 1], [1, 3]])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85886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2D.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diketahui</a:t>
            </a:r>
            <a:r>
              <a:rPr lang="en-US" baseline="0" dirty="0" smtClean="0"/>
              <a:t> array 2D:</a:t>
            </a:r>
          </a:p>
          <a:p>
            <a:r>
              <a:rPr lang="en-US" baseline="0" dirty="0" smtClean="0"/>
              <a:t>Y = [[2, 1], [1, 2]]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2Y = 2 * ([[2, 1], [1, 2]])</a:t>
            </a:r>
          </a:p>
          <a:p>
            <a:r>
              <a:rPr lang="en-US" baseline="0" dirty="0" smtClean="0"/>
              <a:t>2Y = [[(2*2), (2*1)], [(2*1), (2*2)]])</a:t>
            </a:r>
          </a:p>
          <a:p>
            <a:r>
              <a:rPr lang="en-US" baseline="0" dirty="0" smtClean="0"/>
              <a:t>2Y = [[4, 2], [2, 4]]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60620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skalar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tampak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([[2, 1], [1, 2]])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Z = 2* Y;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Z = array ([[4, 2], [2, 4]])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5673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product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2D yang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ukuran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ordo</a:t>
            </a:r>
            <a:r>
              <a:rPr lang="en-US" baseline="0" dirty="0" smtClean="0"/>
              <a:t>) yang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Pembilang</a:t>
            </a:r>
            <a:r>
              <a:rPr lang="en-US" baseline="0" dirty="0" smtClean="0"/>
              <a:t> X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-n,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-m) </a:t>
            </a:r>
            <a:r>
              <a:rPr lang="en-US" baseline="0" dirty="0" err="1" smtClean="0"/>
              <a:t>dikalikan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Pembilang</a:t>
            </a:r>
            <a:r>
              <a:rPr lang="en-US" baseline="0" dirty="0" smtClean="0"/>
              <a:t> Y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-n,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-m).</a:t>
            </a:r>
          </a:p>
          <a:p>
            <a:r>
              <a:rPr lang="en-US" baseline="0" dirty="0" err="1" smtClean="0"/>
              <a:t>Penyebut</a:t>
            </a:r>
            <a:r>
              <a:rPr lang="en-US" baseline="0" dirty="0" smtClean="0"/>
              <a:t> X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-n,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-m) </a:t>
            </a:r>
            <a:r>
              <a:rPr lang="en-US" baseline="0" dirty="0" err="1" smtClean="0"/>
              <a:t>dikalikan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Penyebut</a:t>
            </a:r>
            <a:r>
              <a:rPr lang="en-US" baseline="0" dirty="0" smtClean="0"/>
              <a:t> Y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-n,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-m).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Diketahui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X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ordo</a:t>
            </a:r>
            <a:r>
              <a:rPr lang="en-US" baseline="0" dirty="0" smtClean="0"/>
              <a:t> 2x2</a:t>
            </a:r>
          </a:p>
          <a:p>
            <a:r>
              <a:rPr lang="en-US" baseline="0" dirty="0" smtClean="0"/>
              <a:t>X = [[1, 0], [0, 1]]</a:t>
            </a:r>
          </a:p>
          <a:p>
            <a:r>
              <a:rPr lang="en-US" baseline="0" dirty="0" smtClean="0"/>
              <a:t>Y = [[2, 1], [1, 2]]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X o Y = [[(1)(2), (0)(1)], [(0)(1), (1)(2)]]</a:t>
            </a:r>
          </a:p>
          <a:p>
            <a:r>
              <a:rPr lang="en-US" baseline="0" dirty="0" smtClean="0"/>
              <a:t>X o Y = [[2, 0], [0, 2]]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9153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product array 2D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tampak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X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([[1, 0], [0, 1]])</a:t>
            </a:r>
          </a:p>
          <a:p>
            <a:r>
              <a:rPr lang="en-US" baseline="0" dirty="0" smtClean="0"/>
              <a:t>Y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([[2, 1], [1, 2]])</a:t>
            </a:r>
          </a:p>
          <a:p>
            <a:r>
              <a:rPr lang="en-US" baseline="0" dirty="0" smtClean="0"/>
              <a:t>Z = X * Y;</a:t>
            </a:r>
          </a:p>
          <a:p>
            <a:r>
              <a:rPr lang="en-US" baseline="0" dirty="0" smtClean="0"/>
              <a:t>Z : array ([[2, 0], [0, 2]])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0436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list </a:t>
            </a:r>
            <a:r>
              <a:rPr lang="en-US" dirty="0" err="1" smtClean="0"/>
              <a:t>pada</a:t>
            </a:r>
            <a:r>
              <a:rPr lang="en-US" dirty="0" smtClean="0"/>
              <a:t> python </a:t>
            </a:r>
            <a:r>
              <a:rPr lang="en-US" dirty="0" err="1" smtClean="0"/>
              <a:t>diberi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“a”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5 (lima)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: 0, 1, 2, 3,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4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penggunaan</a:t>
            </a:r>
            <a:r>
              <a:rPr lang="en-US" baseline="0" dirty="0" smtClean="0"/>
              <a:t> “type”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menunjukkan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</a:t>
            </a:r>
            <a:r>
              <a:rPr lang="en-US" baseline="0" dirty="0" smtClean="0"/>
              <a:t> data yang </a:t>
            </a:r>
            <a:r>
              <a:rPr lang="en-US" baseline="0" dirty="0" err="1" smtClean="0"/>
              <a:t>terdapat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list (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list </a:t>
            </a:r>
            <a:r>
              <a:rPr lang="en-US" baseline="0" dirty="0" err="1" smtClean="0"/>
              <a:t>diberi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“a”).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Perintah</a:t>
            </a:r>
            <a:r>
              <a:rPr lang="en-US" baseline="0" dirty="0" smtClean="0"/>
              <a:t> “type”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Type (a) : </a:t>
            </a:r>
            <a:r>
              <a:rPr lang="en-US" baseline="0" dirty="0" err="1" smtClean="0"/>
              <a:t>numpy.ndarray</a:t>
            </a:r>
            <a:endParaRPr lang="en-US" baseline="0" dirty="0" smtClean="0"/>
          </a:p>
          <a:p>
            <a:r>
              <a:rPr lang="en-US" baseline="0" dirty="0" err="1" smtClean="0"/>
              <a:t>a.dtype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dtype</a:t>
            </a:r>
            <a:r>
              <a:rPr lang="en-US" baseline="0" dirty="0" smtClean="0"/>
              <a:t> (‘int64’)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Penjelasannya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Variabel</a:t>
            </a:r>
            <a:r>
              <a:rPr lang="en-US" baseline="0" dirty="0" smtClean="0"/>
              <a:t> “a”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list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“integer (int64)”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array 2D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matriks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ketentuan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Array 2D </a:t>
            </a:r>
            <a:r>
              <a:rPr lang="en-US" baseline="0" dirty="0" smtClean="0">
                <a:sym typeface="Wingdings" pitchFamily="2" charset="2"/>
              </a:rPr>
              <a:t> X (</a:t>
            </a:r>
            <a:r>
              <a:rPr lang="en-US" baseline="0" dirty="0" err="1" smtClean="0">
                <a:sym typeface="Wingdings" pitchFamily="2" charset="2"/>
              </a:rPr>
              <a:t>nxm</a:t>
            </a:r>
            <a:r>
              <a:rPr lang="en-US" baseline="0" dirty="0" smtClean="0">
                <a:sym typeface="Wingdings" pitchFamily="2" charset="2"/>
              </a:rPr>
              <a:t>)</a:t>
            </a:r>
          </a:p>
          <a:p>
            <a:r>
              <a:rPr lang="en-US" baseline="0" dirty="0" smtClean="0">
                <a:sym typeface="Wingdings" pitchFamily="2" charset="2"/>
              </a:rPr>
              <a:t>Array 2D  Y (</a:t>
            </a:r>
            <a:r>
              <a:rPr lang="en-US" baseline="0" dirty="0" err="1" smtClean="0">
                <a:sym typeface="Wingdings" pitchFamily="2" charset="2"/>
              </a:rPr>
              <a:t>mxn</a:t>
            </a:r>
            <a:r>
              <a:rPr lang="en-US" baseline="0" dirty="0" smtClean="0">
                <a:sym typeface="Wingdings" pitchFamily="2" charset="2"/>
              </a:rPr>
              <a:t>)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err="1" smtClean="0">
                <a:sym typeface="Wingdings" pitchFamily="2" charset="2"/>
              </a:rPr>
              <a:t>Hasil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perkalian</a:t>
            </a:r>
            <a:r>
              <a:rPr lang="en-US" baseline="0" dirty="0" smtClean="0">
                <a:sym typeface="Wingdings" pitchFamily="2" charset="2"/>
              </a:rPr>
              <a:t> dot product </a:t>
            </a:r>
            <a:r>
              <a:rPr lang="en-US" baseline="0" dirty="0" err="1" smtClean="0">
                <a:sym typeface="Wingdings" pitchFamily="2" charset="2"/>
              </a:rPr>
              <a:t>adalah</a:t>
            </a:r>
            <a:r>
              <a:rPr lang="en-US" baseline="0" dirty="0" smtClean="0">
                <a:sym typeface="Wingdings" pitchFamily="2" charset="2"/>
              </a:rPr>
              <a:t> array 2D </a:t>
            </a:r>
            <a:r>
              <a:rPr lang="en-US" baseline="0" dirty="0" err="1" smtClean="0">
                <a:sym typeface="Wingdings" pitchFamily="2" charset="2"/>
              </a:rPr>
              <a:t>baru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dengan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ordo</a:t>
            </a:r>
            <a:r>
              <a:rPr lang="en-US" baseline="0" dirty="0" smtClean="0">
                <a:sym typeface="Wingdings" pitchFamily="2" charset="2"/>
              </a:rPr>
              <a:t> (</a:t>
            </a:r>
            <a:r>
              <a:rPr lang="en-US" baseline="0" dirty="0" err="1" smtClean="0">
                <a:sym typeface="Wingdings" pitchFamily="2" charset="2"/>
              </a:rPr>
              <a:t>nxn</a:t>
            </a:r>
            <a:r>
              <a:rPr lang="en-US" baseline="0" dirty="0" smtClean="0">
                <a:sym typeface="Wingdings" pitchFamily="2" charset="2"/>
              </a:rPr>
              <a:t>)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err="1" smtClean="0">
                <a:sym typeface="Wingdings" pitchFamily="2" charset="2"/>
              </a:rPr>
              <a:t>Pada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contoh</a:t>
            </a:r>
            <a:r>
              <a:rPr lang="en-US" baseline="0" dirty="0" smtClean="0">
                <a:sym typeface="Wingdings" pitchFamily="2" charset="2"/>
              </a:rPr>
              <a:t>:</a:t>
            </a:r>
          </a:p>
          <a:p>
            <a:r>
              <a:rPr lang="en-US" baseline="0" dirty="0" smtClean="0">
                <a:sym typeface="Wingdings" pitchFamily="2" charset="2"/>
              </a:rPr>
              <a:t>A </a:t>
            </a:r>
            <a:r>
              <a:rPr lang="en-US" baseline="0" dirty="0" err="1" smtClean="0">
                <a:sym typeface="Wingdings" pitchFamily="2" charset="2"/>
              </a:rPr>
              <a:t>memiliki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ordo</a:t>
            </a:r>
            <a:r>
              <a:rPr lang="en-US" baseline="0" dirty="0" smtClean="0">
                <a:sym typeface="Wingdings" pitchFamily="2" charset="2"/>
              </a:rPr>
              <a:t> (2x3)</a:t>
            </a:r>
          </a:p>
          <a:p>
            <a:r>
              <a:rPr lang="en-US" baseline="0" dirty="0" smtClean="0">
                <a:sym typeface="Wingdings" pitchFamily="2" charset="2"/>
              </a:rPr>
              <a:t>B </a:t>
            </a:r>
            <a:r>
              <a:rPr lang="en-US" baseline="0" dirty="0" err="1" smtClean="0">
                <a:sym typeface="Wingdings" pitchFamily="2" charset="2"/>
              </a:rPr>
              <a:t>memiliki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ordo</a:t>
            </a:r>
            <a:r>
              <a:rPr lang="en-US" baseline="0" dirty="0" smtClean="0">
                <a:sym typeface="Wingdings" pitchFamily="2" charset="2"/>
              </a:rPr>
              <a:t> (3x2)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err="1" smtClean="0">
                <a:sym typeface="Wingdings" pitchFamily="2" charset="2"/>
              </a:rPr>
              <a:t>Maka</a:t>
            </a:r>
            <a:r>
              <a:rPr lang="en-US" baseline="0" dirty="0" smtClean="0">
                <a:sym typeface="Wingdings" pitchFamily="2" charset="2"/>
              </a:rPr>
              <a:t> A </a:t>
            </a:r>
            <a:r>
              <a:rPr lang="en-US" baseline="0" dirty="0" err="1" smtClean="0">
                <a:sym typeface="Wingdings" pitchFamily="2" charset="2"/>
              </a:rPr>
              <a:t>dan</a:t>
            </a:r>
            <a:r>
              <a:rPr lang="en-US" baseline="0" dirty="0" smtClean="0">
                <a:sym typeface="Wingdings" pitchFamily="2" charset="2"/>
              </a:rPr>
              <a:t> B </a:t>
            </a:r>
            <a:r>
              <a:rPr lang="en-US" baseline="0" dirty="0" err="1" smtClean="0">
                <a:sym typeface="Wingdings" pitchFamily="2" charset="2"/>
              </a:rPr>
              <a:t>dapat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dilakukan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perkalian</a:t>
            </a:r>
            <a:r>
              <a:rPr lang="en-US" baseline="0" dirty="0" smtClean="0">
                <a:sym typeface="Wingdings" pitchFamily="2" charset="2"/>
              </a:rPr>
              <a:t> dot product, </a:t>
            </a:r>
            <a:r>
              <a:rPr lang="en-US" baseline="0" dirty="0" err="1" smtClean="0">
                <a:sym typeface="Wingdings" pitchFamily="2" charset="2"/>
              </a:rPr>
              <a:t>dan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menghasilkan</a:t>
            </a:r>
            <a:r>
              <a:rPr lang="en-US" baseline="0" dirty="0" smtClean="0">
                <a:sym typeface="Wingdings" pitchFamily="2" charset="2"/>
              </a:rPr>
              <a:t> array 2D </a:t>
            </a:r>
            <a:r>
              <a:rPr lang="en-US" baseline="0" dirty="0" err="1" smtClean="0">
                <a:sym typeface="Wingdings" pitchFamily="2" charset="2"/>
              </a:rPr>
              <a:t>baru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dengan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ordo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adalah</a:t>
            </a:r>
            <a:r>
              <a:rPr lang="en-US" baseline="0" dirty="0" smtClean="0">
                <a:sym typeface="Wingdings" pitchFamily="2" charset="2"/>
              </a:rPr>
              <a:t> (2x2)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err="1" smtClean="0"/>
              <a:t>Diketahui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 = [[0, 1, 1], [1, 0, 1]]</a:t>
            </a:r>
          </a:p>
          <a:p>
            <a:r>
              <a:rPr lang="en-US" baseline="0" dirty="0" smtClean="0"/>
              <a:t>B = [[1, 1], [1, 1], [-1, 1]]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93317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pertama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36054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pertama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Hasil</a:t>
            </a:r>
            <a:r>
              <a:rPr lang="en-US" baseline="0" dirty="0" smtClean="0"/>
              <a:t> AB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ke-1), </a:t>
            </a:r>
            <a:r>
              <a:rPr lang="en-US" baseline="0" dirty="0" err="1" smtClean="0"/>
              <a:t>didapatkan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3)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3,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Menjadi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Nilai</a:t>
            </a:r>
            <a:r>
              <a:rPr lang="en-US" baseline="0" dirty="0" smtClean="0"/>
              <a:t> AB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(0x1) + (1x1) + (-1x1)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0 + 1+ (-1)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18895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dilanjutkan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ke-2).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46015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dilanjutkan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Hasil</a:t>
            </a:r>
            <a:r>
              <a:rPr lang="en-US" baseline="0" dirty="0" smtClean="0"/>
              <a:t> AB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ke-2), </a:t>
            </a:r>
            <a:r>
              <a:rPr lang="en-US" baseline="0" dirty="0" err="1" smtClean="0"/>
              <a:t>didapatkan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3)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3,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Menjadi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Nilai</a:t>
            </a:r>
            <a:r>
              <a:rPr lang="en-US" baseline="0" dirty="0" smtClean="0"/>
              <a:t> AB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(0x1) + (1x1) + (1x1)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0 + 1+ 1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8226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dilanjutkan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ke-1).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31226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dilanjutkan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Hasil</a:t>
            </a:r>
            <a:r>
              <a:rPr lang="en-US" baseline="0" dirty="0" smtClean="0"/>
              <a:t> AB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ke-1), </a:t>
            </a:r>
            <a:r>
              <a:rPr lang="en-US" baseline="0" dirty="0" err="1" smtClean="0"/>
              <a:t>didapatkan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3)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3,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Menjadi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Nilai</a:t>
            </a:r>
            <a:r>
              <a:rPr lang="en-US" baseline="0" dirty="0" smtClean="0"/>
              <a:t> AB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(1x1) + (0x1) + (-1x1)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+ 0+ (-1)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0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29809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dilanjutkan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ke-2).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178949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dilanjutkan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hasil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perkalian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: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Hasil</a:t>
            </a:r>
            <a:r>
              <a:rPr lang="en-US" baseline="0" dirty="0" smtClean="0"/>
              <a:t> AB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ke-2,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ke-2), </a:t>
            </a:r>
            <a:r>
              <a:rPr lang="en-US" baseline="0" dirty="0" err="1" smtClean="0"/>
              <a:t>didapatkan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 +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3) x 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3,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2)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Menjadi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Nilai</a:t>
            </a:r>
            <a:r>
              <a:rPr lang="en-US" baseline="0" dirty="0" smtClean="0"/>
              <a:t> AB (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(1x1) + (0x1) + (1x1)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+ 0+ 1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Sehingga</a:t>
            </a:r>
            <a:r>
              <a:rPr lang="en-US" baseline="0" dirty="0" smtClean="0"/>
              <a:t>,</a:t>
            </a:r>
          </a:p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dot product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diatas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AB = [[0, 2], [0, 2]]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44920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Perkalian</a:t>
            </a:r>
            <a:r>
              <a:rPr lang="en-US" baseline="0" dirty="0" smtClean="0"/>
              <a:t> dot product array 2D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Python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: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([[0, 1, 1], [1, 0, 1]])</a:t>
            </a:r>
          </a:p>
          <a:p>
            <a:r>
              <a:rPr lang="en-US" baseline="0" dirty="0" smtClean="0"/>
              <a:t>B = 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([[1, 1], [1, 1], [-1, 1]])</a:t>
            </a:r>
          </a:p>
          <a:p>
            <a:r>
              <a:rPr lang="en-US" baseline="0" dirty="0" smtClean="0"/>
              <a:t>C = np.dot (A, B);</a:t>
            </a:r>
          </a:p>
          <a:p>
            <a:r>
              <a:rPr lang="en-US" baseline="0" dirty="0" smtClean="0"/>
              <a:t>C : array ([[0, 2], [0, 2]])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977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Fungsi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berikut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a.size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array</a:t>
            </a:r>
          </a:p>
          <a:p>
            <a:r>
              <a:rPr lang="en-US" baseline="0" dirty="0" err="1" smtClean="0"/>
              <a:t>a.ndim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dimensi</a:t>
            </a:r>
            <a:r>
              <a:rPr lang="en-US" baseline="0" dirty="0" smtClean="0"/>
              <a:t> array</a:t>
            </a:r>
          </a:p>
          <a:p>
            <a:r>
              <a:rPr lang="en-US" baseline="0" dirty="0" err="1" smtClean="0"/>
              <a:t>a.shape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mengetahui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tuple</a:t>
            </a:r>
            <a:r>
              <a:rPr lang="en-US" baseline="0" dirty="0" smtClean="0"/>
              <a:t> integer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jumlah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masing-masing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List “a”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anggota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0, 1, 2, 3,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4.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Maka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a.size</a:t>
            </a:r>
            <a:r>
              <a:rPr lang="en-US" baseline="0" dirty="0" smtClean="0"/>
              <a:t> = 5</a:t>
            </a:r>
          </a:p>
          <a:p>
            <a:r>
              <a:rPr lang="en-US" baseline="0" dirty="0" err="1" smtClean="0"/>
              <a:t>a.ndim</a:t>
            </a:r>
            <a:r>
              <a:rPr lang="en-US" baseline="0" dirty="0" smtClean="0"/>
              <a:t> = 1</a:t>
            </a:r>
          </a:p>
          <a:p>
            <a:r>
              <a:rPr lang="en-US" baseline="0" dirty="0" err="1" smtClean="0"/>
              <a:t>a.shape</a:t>
            </a:r>
            <a:r>
              <a:rPr lang="en-US" baseline="0" dirty="0" smtClean="0"/>
              <a:t> = (5,)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Array </a:t>
            </a:r>
            <a:r>
              <a:rPr lang="en-US" baseline="0" dirty="0" err="1" smtClean="0"/>
              <a:t>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bertipe</a:t>
            </a:r>
            <a:r>
              <a:rPr lang="en-US" baseline="0" dirty="0" smtClean="0"/>
              <a:t> real.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b=</a:t>
            </a:r>
            <a:r>
              <a:rPr lang="en-US" baseline="0" dirty="0" err="1" smtClean="0"/>
              <a:t>np.array</a:t>
            </a:r>
            <a:r>
              <a:rPr lang="en-US" baseline="0" dirty="0" smtClean="0"/>
              <a:t> ([3.1, 11.02, 6.2, 213.2, 4.2])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type(b): </a:t>
            </a:r>
            <a:r>
              <a:rPr lang="en-US" baseline="0" dirty="0" err="1" smtClean="0"/>
              <a:t>numpy.ndarray</a:t>
            </a:r>
            <a:endParaRPr lang="en-US" baseline="0" dirty="0" smtClean="0"/>
          </a:p>
          <a:p>
            <a:r>
              <a:rPr lang="en-US" baseline="0" dirty="0" err="1" smtClean="0"/>
              <a:t>b.dtype:dtype</a:t>
            </a:r>
            <a:r>
              <a:rPr lang="en-US" baseline="0" dirty="0" smtClean="0"/>
              <a:t>(‘float64’)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Penjelasan</a:t>
            </a:r>
            <a:r>
              <a:rPr lang="en-US" baseline="0" dirty="0" smtClean="0"/>
              <a:t>:</a:t>
            </a:r>
            <a:br>
              <a:rPr lang="en-US" baseline="0" dirty="0" smtClean="0"/>
            </a:b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b.dtype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menunjukkan</a:t>
            </a:r>
            <a:r>
              <a:rPr lang="en-US" baseline="0" dirty="0" smtClean="0"/>
              <a:t> array </a:t>
            </a:r>
            <a:r>
              <a:rPr lang="en-US" baseline="0" dirty="0" err="1" smtClean="0"/>
              <a:t>bertipe</a:t>
            </a:r>
            <a:r>
              <a:rPr lang="en-US" baseline="0" dirty="0" smtClean="0"/>
              <a:t> ‘float64’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</a:p>
          <a:p>
            <a:r>
              <a:rPr lang="en-US" dirty="0" err="1" smtClean="0"/>
              <a:t>Pengindeks</a:t>
            </a:r>
            <a:r>
              <a:rPr lang="en-US" dirty="0" smtClean="0"/>
              <a:t>-an (indexing)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Pemotongan</a:t>
            </a:r>
            <a:r>
              <a:rPr lang="en-US" baseline="0" dirty="0" smtClean="0"/>
              <a:t> (slicing)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2361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4ECD-F2B0-44D1-992E-0F49C2E593D2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1FB1-9DC8-4182-AAB3-B02C9D0F0BA5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9E44-024E-465F-A951-56DCD1CCB136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FE39-9864-46D6-9AC0-2F14619F4853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27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50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29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597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424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275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EDFBBC74-4B99-4212-A7D9-0CF121B94CA0}" type="datetime1">
              <a:rPr lang="id-ID" smtClean="0"/>
              <a:pPr/>
              <a:t>26/06/2019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 smtClean="0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45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1862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102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50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74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2696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616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2668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79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89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012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260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0683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718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825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6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D5D-135A-408F-AB4B-DEF58244B559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85E6-33D1-42FB-BDE5-D6E134B26CA8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72E8-F829-4F58-BC39-B9C4A8118BE9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dirty="0" smtClean="0"/>
              <a:t>Judul Pembahasan Pertemuan Disini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 smtClean="0"/>
              <a:t>Judul Pembahasan Pertemuan Disini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27B2D-B4C3-4BC8-8932-D94CD54BC8D5}" type="datetime1">
              <a:rPr lang="id-ID" smtClean="0"/>
              <a:pPr/>
              <a:t>26/06/2019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9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6/26/2019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97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8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(1D)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928" t="14583" r="26208" b="51171"/>
          <a:stretch>
            <a:fillRect/>
          </a:stretch>
        </p:blipFill>
        <p:spPr bwMode="auto">
          <a:xfrm>
            <a:off x="136634" y="2028526"/>
            <a:ext cx="8839200" cy="24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Pengindeks</a:t>
            </a:r>
            <a:r>
              <a:rPr lang="en-US" dirty="0" smtClean="0"/>
              <a:t>-an (Indexing)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Pemotongan</a:t>
            </a:r>
            <a:r>
              <a:rPr lang="en-US" dirty="0" smtClean="0"/>
              <a:t> (Slicing)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Pyhon</a:t>
            </a:r>
            <a:r>
              <a:rPr lang="en-US" dirty="0" smtClean="0"/>
              <a:t>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69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Pengindeks</a:t>
            </a:r>
            <a:r>
              <a:rPr lang="en-US" dirty="0" smtClean="0"/>
              <a:t>-an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 l="1757" t="12500" r="52826" b="68237"/>
          <a:stretch>
            <a:fillRect/>
          </a:stretch>
        </p:blipFill>
        <p:spPr bwMode="auto">
          <a:xfrm>
            <a:off x="152400" y="1613053"/>
            <a:ext cx="5665076" cy="1350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297745" y="3059893"/>
            <a:ext cx="8814723" cy="69229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u="sng" dirty="0" err="1" smtClean="0"/>
              <a:t>Anggota</a:t>
            </a:r>
            <a:r>
              <a:rPr lang="en-US" u="sng" dirty="0" smtClean="0"/>
              <a:t>/</a:t>
            </a:r>
            <a:r>
              <a:rPr lang="en-US" u="sng" dirty="0" err="1" smtClean="0"/>
              <a:t>Elemen</a:t>
            </a:r>
            <a:r>
              <a:rPr lang="en-US" u="sng" dirty="0" smtClean="0"/>
              <a:t> </a:t>
            </a:r>
            <a:r>
              <a:rPr lang="en-US" u="sng" dirty="0" err="1" smtClean="0"/>
              <a:t>pada</a:t>
            </a:r>
            <a:r>
              <a:rPr lang="en-US" u="sng" dirty="0" smtClean="0"/>
              <a:t> array </a:t>
            </a:r>
            <a:r>
              <a:rPr lang="en-US" u="sng" dirty="0" err="1" smtClean="0"/>
              <a:t>dapat</a:t>
            </a:r>
            <a:r>
              <a:rPr lang="en-US" u="sng" dirty="0" smtClean="0"/>
              <a:t> </a:t>
            </a:r>
            <a:r>
              <a:rPr lang="en-US" u="sng" dirty="0" err="1" smtClean="0"/>
              <a:t>diganti</a:t>
            </a:r>
            <a:r>
              <a:rPr lang="en-US" u="sng" dirty="0" smtClean="0"/>
              <a:t> </a:t>
            </a:r>
            <a:r>
              <a:rPr lang="en-US" u="sng" dirty="0" err="1" smtClean="0"/>
              <a:t>dengan</a:t>
            </a:r>
            <a:r>
              <a:rPr lang="en-US" u="sng" dirty="0" smtClean="0"/>
              <a:t> </a:t>
            </a:r>
            <a:r>
              <a:rPr lang="en-US" u="sng" dirty="0" err="1" smtClean="0"/>
              <a:t>menggunakan</a:t>
            </a:r>
            <a:r>
              <a:rPr lang="en-US" u="sng" dirty="0" smtClean="0"/>
              <a:t> </a:t>
            </a:r>
            <a:r>
              <a:rPr lang="en-US" u="sng" dirty="0" err="1" smtClean="0"/>
              <a:t>indeks</a:t>
            </a:r>
            <a:endParaRPr lang="id-ID" u="sng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313511" y="365372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</a:t>
            </a:r>
            <a:r>
              <a:rPr kumimoji="0" lang="en-US" sz="20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diganti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ke-0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100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1757" t="34461" r="57755" b="48004"/>
          <a:stretch>
            <a:fillRect/>
          </a:stretch>
        </p:blipFill>
        <p:spPr bwMode="auto">
          <a:xfrm>
            <a:off x="262755" y="4524720"/>
            <a:ext cx="5050221" cy="122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1781503" y="2317531"/>
            <a:ext cx="772511" cy="567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981201" y="5150151"/>
            <a:ext cx="919654" cy="567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Pengindeks</a:t>
            </a:r>
            <a:r>
              <a:rPr lang="en-US" dirty="0" smtClean="0"/>
              <a:t>-an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1757" t="53120" r="57376" b="28671"/>
          <a:stretch>
            <a:fillRect/>
          </a:stretch>
        </p:blipFill>
        <p:spPr bwMode="auto">
          <a:xfrm>
            <a:off x="120868" y="3941383"/>
            <a:ext cx="5097517" cy="1277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297745" y="1609421"/>
            <a:ext cx="8814723" cy="69229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u="sng" dirty="0" err="1" smtClean="0"/>
              <a:t>Anggota</a:t>
            </a:r>
            <a:r>
              <a:rPr lang="en-US" u="sng" dirty="0" smtClean="0"/>
              <a:t>/</a:t>
            </a:r>
            <a:r>
              <a:rPr lang="en-US" u="sng" dirty="0" err="1" smtClean="0"/>
              <a:t>Elemen</a:t>
            </a:r>
            <a:r>
              <a:rPr lang="en-US" u="sng" dirty="0" smtClean="0"/>
              <a:t> </a:t>
            </a:r>
            <a:r>
              <a:rPr lang="en-US" u="sng" dirty="0" err="1" smtClean="0"/>
              <a:t>pada</a:t>
            </a:r>
            <a:r>
              <a:rPr lang="en-US" u="sng" dirty="0" smtClean="0"/>
              <a:t> array </a:t>
            </a:r>
            <a:r>
              <a:rPr lang="en-US" u="sng" dirty="0" err="1" smtClean="0"/>
              <a:t>dapat</a:t>
            </a:r>
            <a:r>
              <a:rPr lang="en-US" u="sng" dirty="0" smtClean="0"/>
              <a:t> </a:t>
            </a:r>
            <a:r>
              <a:rPr lang="en-US" u="sng" dirty="0" err="1" smtClean="0"/>
              <a:t>diganti</a:t>
            </a:r>
            <a:r>
              <a:rPr lang="en-US" u="sng" dirty="0" smtClean="0"/>
              <a:t> </a:t>
            </a:r>
            <a:r>
              <a:rPr lang="en-US" u="sng" dirty="0" err="1" smtClean="0"/>
              <a:t>dengan</a:t>
            </a:r>
            <a:r>
              <a:rPr lang="en-US" u="sng" dirty="0" smtClean="0"/>
              <a:t> </a:t>
            </a:r>
            <a:r>
              <a:rPr lang="en-US" u="sng" dirty="0" err="1" smtClean="0"/>
              <a:t>menggunakan</a:t>
            </a:r>
            <a:r>
              <a:rPr lang="en-US" u="sng" dirty="0" smtClean="0"/>
              <a:t> </a:t>
            </a:r>
            <a:r>
              <a:rPr lang="en-US" u="sng" dirty="0" err="1" smtClean="0"/>
              <a:t>indeks</a:t>
            </a:r>
            <a:endParaRPr lang="id-ID" u="sng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29277" y="311764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</a:t>
            </a:r>
            <a:r>
              <a:rPr kumimoji="0" lang="en-US" sz="20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diganti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ke-4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0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1757" t="43903" r="57755" b="48004"/>
          <a:stretch>
            <a:fillRect/>
          </a:stretch>
        </p:blipFill>
        <p:spPr bwMode="auto">
          <a:xfrm>
            <a:off x="105091" y="2364806"/>
            <a:ext cx="5050221" cy="56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4282967" y="2343889"/>
            <a:ext cx="651640" cy="567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293473" y="4498571"/>
            <a:ext cx="651640" cy="567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Pemotongan</a:t>
            </a:r>
            <a:r>
              <a:rPr lang="en-US" dirty="0" smtClean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1757" t="12500" r="58237" b="66199"/>
          <a:stretch>
            <a:fillRect/>
          </a:stretch>
        </p:blipFill>
        <p:spPr bwMode="auto">
          <a:xfrm>
            <a:off x="268022" y="1579165"/>
            <a:ext cx="5205248" cy="155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297745" y="3280617"/>
            <a:ext cx="8814723" cy="69229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u="sng" dirty="0" err="1" smtClean="0"/>
              <a:t>Anggota</a:t>
            </a:r>
            <a:r>
              <a:rPr lang="en-US" u="sng" dirty="0" smtClean="0"/>
              <a:t>/</a:t>
            </a:r>
            <a:r>
              <a:rPr lang="en-US" u="sng" dirty="0" err="1" smtClean="0"/>
              <a:t>Elemen</a:t>
            </a:r>
            <a:r>
              <a:rPr lang="en-US" u="sng" dirty="0" smtClean="0"/>
              <a:t> </a:t>
            </a:r>
            <a:r>
              <a:rPr lang="en-US" u="sng" dirty="0" err="1" smtClean="0"/>
              <a:t>pada</a:t>
            </a:r>
            <a:r>
              <a:rPr lang="en-US" u="sng" dirty="0" smtClean="0"/>
              <a:t> array </a:t>
            </a:r>
            <a:r>
              <a:rPr lang="en-US" u="sng" dirty="0" err="1" smtClean="0"/>
              <a:t>dapat</a:t>
            </a:r>
            <a:r>
              <a:rPr lang="en-US" u="sng" dirty="0" smtClean="0"/>
              <a:t> </a:t>
            </a:r>
            <a:r>
              <a:rPr lang="en-US" u="sng" dirty="0" err="1" smtClean="0"/>
              <a:t>dipotong</a:t>
            </a:r>
            <a:r>
              <a:rPr lang="en-US" u="sng" dirty="0" smtClean="0"/>
              <a:t> (slice)</a:t>
            </a:r>
            <a:endParaRPr lang="id-ID" u="sng" dirty="0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281979" y="382711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</a:t>
            </a:r>
            <a:r>
              <a:rPr kumimoji="0" lang="en-US" sz="20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dipotong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1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3 ([1, 2, 3])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/>
          <a:srcRect l="1757" t="34016" r="72434" b="43139"/>
          <a:stretch>
            <a:fillRect/>
          </a:stretch>
        </p:blipFill>
        <p:spPr bwMode="auto">
          <a:xfrm>
            <a:off x="252256" y="4635102"/>
            <a:ext cx="3358047" cy="167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ectangular Callout 44"/>
          <p:cNvSpPr/>
          <p:nvPr/>
        </p:nvSpPr>
        <p:spPr>
          <a:xfrm>
            <a:off x="4461641" y="5092262"/>
            <a:ext cx="3326525" cy="898635"/>
          </a:xfrm>
          <a:prstGeom prst="wedgeRectCallout">
            <a:avLst>
              <a:gd name="adj1" fmla="val -117989"/>
              <a:gd name="adj2" fmla="val -532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Bagaimana</a:t>
            </a:r>
            <a:endParaRPr lang="en-US" b="1" dirty="0" smtClean="0"/>
          </a:p>
          <a:p>
            <a:pPr algn="ctr"/>
            <a:r>
              <a:rPr lang="en-US" b="1" dirty="0" smtClean="0"/>
              <a:t>Batas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ditentukan</a:t>
            </a:r>
            <a:r>
              <a:rPr lang="en-US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Pemotongan</a:t>
            </a:r>
            <a:r>
              <a:rPr lang="en-US" dirty="0" smtClean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1757" t="12500" r="58237" b="66199"/>
          <a:stretch>
            <a:fillRect/>
          </a:stretch>
        </p:blipFill>
        <p:spPr bwMode="auto">
          <a:xfrm>
            <a:off x="268022" y="1579165"/>
            <a:ext cx="5205248" cy="1558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297745" y="3280617"/>
            <a:ext cx="8814723" cy="69229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u="sng" dirty="0" err="1" smtClean="0"/>
              <a:t>Anggota</a:t>
            </a:r>
            <a:r>
              <a:rPr lang="en-US" u="sng" dirty="0" smtClean="0"/>
              <a:t>/</a:t>
            </a:r>
            <a:r>
              <a:rPr lang="en-US" u="sng" dirty="0" err="1" smtClean="0"/>
              <a:t>Elemen</a:t>
            </a:r>
            <a:r>
              <a:rPr lang="en-US" u="sng" dirty="0" smtClean="0"/>
              <a:t> </a:t>
            </a:r>
            <a:r>
              <a:rPr lang="en-US" u="sng" dirty="0" err="1" smtClean="0"/>
              <a:t>pada</a:t>
            </a:r>
            <a:r>
              <a:rPr lang="en-US" u="sng" dirty="0" smtClean="0"/>
              <a:t> array </a:t>
            </a:r>
            <a:r>
              <a:rPr lang="en-US" u="sng" dirty="0" err="1" smtClean="0"/>
              <a:t>dapat</a:t>
            </a:r>
            <a:r>
              <a:rPr lang="en-US" u="sng" dirty="0" smtClean="0"/>
              <a:t> </a:t>
            </a:r>
            <a:r>
              <a:rPr lang="en-US" u="sng" dirty="0" err="1" smtClean="0"/>
              <a:t>dipotong</a:t>
            </a:r>
            <a:r>
              <a:rPr lang="en-US" u="sng" dirty="0" smtClean="0"/>
              <a:t> (slice)</a:t>
            </a:r>
            <a:endParaRPr lang="id-ID" u="sng" dirty="0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281979" y="382711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</a:t>
            </a:r>
            <a:r>
              <a:rPr kumimoji="0" lang="en-US" sz="20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dipotong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1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3 ([1, 2, 3])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933745" y="4724395"/>
            <a:ext cx="3657702" cy="1802596"/>
            <a:chOff x="1933745" y="4724395"/>
            <a:chExt cx="3657702" cy="1802596"/>
          </a:xfrm>
        </p:grpSpPr>
        <p:sp>
          <p:nvSpPr>
            <p:cNvPr id="14" name="Rectangle 13"/>
            <p:cNvSpPr/>
            <p:nvPr/>
          </p:nvSpPr>
          <p:spPr>
            <a:xfrm>
              <a:off x="2065283" y="472965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100</a:t>
              </a:r>
              <a:endParaRPr lang="en-US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37961" y="472439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15899" y="472439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93837" y="472439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71775" y="4724395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75793" y="530772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48471" y="5318231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26409" y="5318231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04347" y="5318231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782285" y="5318231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1900541" y="6030311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557453" y="600928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3235391" y="600928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913329" y="6025051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4591267" y="600928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253439" y="600928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585411" y="6164384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33745" y="6159124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73855" y="614335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36027" y="6159124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13965" y="614335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60371" y="6159124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52257" y="5864773"/>
            <a:ext cx="1245472" cy="315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BATAS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371600" y="5912067"/>
            <a:ext cx="504497" cy="2049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879823" y="5355054"/>
            <a:ext cx="362607" cy="4099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24589" y="6122328"/>
            <a:ext cx="362607" cy="4099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/>
          <a:srcRect l="1757" t="34016" r="72434" b="43139"/>
          <a:stretch>
            <a:fillRect/>
          </a:stretch>
        </p:blipFill>
        <p:spPr bwMode="auto">
          <a:xfrm>
            <a:off x="6668821" y="4726732"/>
            <a:ext cx="2096805" cy="104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Oval 57"/>
          <p:cNvSpPr/>
          <p:nvPr/>
        </p:nvSpPr>
        <p:spPr>
          <a:xfrm>
            <a:off x="2648494" y="4682406"/>
            <a:ext cx="2238704" cy="504497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9" name="Right Arrow 58"/>
          <p:cNvSpPr/>
          <p:nvPr/>
        </p:nvSpPr>
        <p:spPr>
          <a:xfrm rot="12015779">
            <a:off x="5669502" y="4942513"/>
            <a:ext cx="940472" cy="472965"/>
          </a:xfrm>
          <a:prstGeom prst="righ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Pemotongan</a:t>
            </a:r>
            <a:r>
              <a:rPr lang="en-US" dirty="0" smtClean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297745" y="1451761"/>
            <a:ext cx="8814723" cy="69229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u="sng" dirty="0" err="1" smtClean="0"/>
              <a:t>Anggota</a:t>
            </a:r>
            <a:r>
              <a:rPr lang="en-US" u="sng" dirty="0" smtClean="0"/>
              <a:t>/</a:t>
            </a:r>
            <a:r>
              <a:rPr lang="en-US" u="sng" dirty="0" err="1" smtClean="0"/>
              <a:t>Elemen</a:t>
            </a:r>
            <a:r>
              <a:rPr lang="en-US" u="sng" dirty="0" smtClean="0"/>
              <a:t> </a:t>
            </a:r>
            <a:r>
              <a:rPr lang="en-US" u="sng" dirty="0" err="1" smtClean="0"/>
              <a:t>pada</a:t>
            </a:r>
            <a:r>
              <a:rPr lang="en-US" u="sng" dirty="0" smtClean="0"/>
              <a:t> array </a:t>
            </a:r>
            <a:r>
              <a:rPr lang="en-US" u="sng" dirty="0" err="1" smtClean="0"/>
              <a:t>dapat</a:t>
            </a:r>
            <a:r>
              <a:rPr lang="en-US" u="sng" dirty="0" smtClean="0"/>
              <a:t> </a:t>
            </a:r>
            <a:r>
              <a:rPr lang="en-US" u="sng" dirty="0" err="1" smtClean="0"/>
              <a:t>diganti</a:t>
            </a:r>
            <a:r>
              <a:rPr lang="en-US" u="sng" dirty="0" smtClean="0"/>
              <a:t> </a:t>
            </a:r>
            <a:r>
              <a:rPr lang="en-US" u="sng" dirty="0" err="1" smtClean="0"/>
              <a:t>nilainya</a:t>
            </a:r>
            <a:r>
              <a:rPr lang="en-US" u="sng" dirty="0" smtClean="0"/>
              <a:t> </a:t>
            </a:r>
            <a:r>
              <a:rPr lang="en-US" u="sng" dirty="0" err="1" smtClean="0"/>
              <a:t>berdasarkan</a:t>
            </a:r>
            <a:r>
              <a:rPr lang="en-US" u="sng" dirty="0" smtClean="0"/>
              <a:t> </a:t>
            </a:r>
            <a:r>
              <a:rPr lang="en-US" u="sng" dirty="0" err="1" smtClean="0"/>
              <a:t>indeks</a:t>
            </a:r>
            <a:endParaRPr lang="id-ID" u="sng" dirty="0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281979" y="2077086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</a:t>
            </a:r>
            <a:r>
              <a:rPr kumimoji="0" lang="en-US" sz="20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diganti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“3”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“0”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“300”,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“400”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/>
          <a:srcRect l="1757" t="12500" r="49876" b="53718"/>
          <a:stretch>
            <a:fillRect/>
          </a:stretch>
        </p:blipFill>
        <p:spPr bwMode="auto">
          <a:xfrm>
            <a:off x="312691" y="2856248"/>
            <a:ext cx="5252538" cy="2062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5" name="Rectangular Callout 44"/>
          <p:cNvSpPr/>
          <p:nvPr/>
        </p:nvSpPr>
        <p:spPr>
          <a:xfrm>
            <a:off x="425669" y="5312974"/>
            <a:ext cx="3326525" cy="898635"/>
          </a:xfrm>
          <a:prstGeom prst="wedgeRectCallout">
            <a:avLst>
              <a:gd name="adj1" fmla="val -28890"/>
              <a:gd name="adj2" fmla="val -10767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Bagaimana</a:t>
            </a:r>
            <a:endParaRPr lang="en-US" b="1" dirty="0" smtClean="0"/>
          </a:p>
          <a:p>
            <a:pPr algn="ctr"/>
            <a:r>
              <a:rPr lang="en-US" b="1" dirty="0" err="1" smtClean="0"/>
              <a:t>batas</a:t>
            </a:r>
            <a:r>
              <a:rPr lang="en-US" b="1" dirty="0" smtClean="0"/>
              <a:t>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ditentukan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46" name="Oval 45"/>
          <p:cNvSpPr/>
          <p:nvPr/>
        </p:nvSpPr>
        <p:spPr>
          <a:xfrm>
            <a:off x="520262" y="4146331"/>
            <a:ext cx="851338" cy="59909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/>
          <a:srcRect l="1757" t="46109" r="49876" b="43786"/>
          <a:stretch>
            <a:fillRect/>
          </a:stretch>
        </p:blipFill>
        <p:spPr bwMode="auto">
          <a:xfrm>
            <a:off x="3633966" y="4130564"/>
            <a:ext cx="5252538" cy="61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Right Arrow 47"/>
          <p:cNvSpPr/>
          <p:nvPr/>
        </p:nvSpPr>
        <p:spPr>
          <a:xfrm>
            <a:off x="3105804" y="4288216"/>
            <a:ext cx="614855" cy="2522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Pemotongan</a:t>
            </a:r>
            <a:r>
              <a:rPr lang="en-US" dirty="0" smtClean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297745" y="1451761"/>
            <a:ext cx="8814723" cy="692299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u="sng" dirty="0" err="1" smtClean="0"/>
              <a:t>Anggota</a:t>
            </a:r>
            <a:r>
              <a:rPr lang="en-US" u="sng" dirty="0" smtClean="0"/>
              <a:t>/</a:t>
            </a:r>
            <a:r>
              <a:rPr lang="en-US" u="sng" dirty="0" err="1" smtClean="0"/>
              <a:t>Elemen</a:t>
            </a:r>
            <a:r>
              <a:rPr lang="en-US" u="sng" dirty="0" smtClean="0"/>
              <a:t> </a:t>
            </a:r>
            <a:r>
              <a:rPr lang="en-US" u="sng" dirty="0" err="1" smtClean="0"/>
              <a:t>pada</a:t>
            </a:r>
            <a:r>
              <a:rPr lang="en-US" u="sng" dirty="0" smtClean="0"/>
              <a:t> array </a:t>
            </a:r>
            <a:r>
              <a:rPr lang="en-US" u="sng" dirty="0" err="1" smtClean="0"/>
              <a:t>dapat</a:t>
            </a:r>
            <a:r>
              <a:rPr lang="en-US" u="sng" dirty="0" smtClean="0"/>
              <a:t> </a:t>
            </a:r>
            <a:r>
              <a:rPr lang="en-US" u="sng" dirty="0" err="1" smtClean="0"/>
              <a:t>diganti</a:t>
            </a:r>
            <a:r>
              <a:rPr lang="en-US" u="sng" dirty="0" smtClean="0"/>
              <a:t> </a:t>
            </a:r>
            <a:r>
              <a:rPr lang="en-US" u="sng" dirty="0" err="1" smtClean="0"/>
              <a:t>nilainya</a:t>
            </a:r>
            <a:r>
              <a:rPr lang="en-US" u="sng" dirty="0" smtClean="0"/>
              <a:t> </a:t>
            </a:r>
            <a:r>
              <a:rPr lang="en-US" u="sng" dirty="0" err="1" smtClean="0"/>
              <a:t>berdasarkan</a:t>
            </a:r>
            <a:r>
              <a:rPr lang="en-US" u="sng" dirty="0" smtClean="0"/>
              <a:t> </a:t>
            </a:r>
            <a:r>
              <a:rPr lang="en-US" u="sng" dirty="0" err="1" smtClean="0"/>
              <a:t>indeks</a:t>
            </a:r>
            <a:endParaRPr lang="id-ID" u="sng" dirty="0"/>
          </a:p>
        </p:txBody>
      </p:sp>
      <p:sp>
        <p:nvSpPr>
          <p:cNvPr id="44" name="Rectangle 43"/>
          <p:cNvSpPr/>
          <p:nvPr/>
        </p:nvSpPr>
        <p:spPr>
          <a:xfrm>
            <a:off x="567567" y="5644047"/>
            <a:ext cx="1245472" cy="315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BATAS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876097" y="5675577"/>
            <a:ext cx="504497" cy="20495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2454023" y="5055469"/>
            <a:ext cx="3673492" cy="1261291"/>
            <a:chOff x="1965277" y="4976639"/>
            <a:chExt cx="3673492" cy="1261291"/>
          </a:xfrm>
        </p:grpSpPr>
        <p:sp>
          <p:nvSpPr>
            <p:cNvPr id="19" name="Rectangle 18"/>
            <p:cNvSpPr/>
            <p:nvPr/>
          </p:nvSpPr>
          <p:spPr>
            <a:xfrm>
              <a:off x="2107325" y="4976639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80003" y="498714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57941" y="498714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35879" y="498714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13817" y="4987145"/>
              <a:ext cx="677918" cy="488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4</a:t>
              </a:r>
              <a:endParaRPr lang="en-US" b="1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1932073" y="569922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588985" y="5678199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3266923" y="5678199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944861" y="5693965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4622799" y="5678199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284971" y="5678199"/>
              <a:ext cx="361810" cy="796"/>
            </a:xfrm>
            <a:prstGeom prst="line">
              <a:avLst/>
            </a:prstGeom>
            <a:ln w="444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2616943" y="583329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965277" y="582803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305387" y="5812272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67559" y="582803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45497" y="5812272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91903" y="5828038"/>
              <a:ext cx="331076" cy="3626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267110" y="5039718"/>
              <a:ext cx="362607" cy="40990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5276162" y="5828027"/>
              <a:ext cx="362607" cy="409903"/>
            </a:xfrm>
            <a:prstGeom prst="ellipse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ight Arrow 58"/>
          <p:cNvSpPr/>
          <p:nvPr/>
        </p:nvSpPr>
        <p:spPr>
          <a:xfrm rot="901116">
            <a:off x="926474" y="4582389"/>
            <a:ext cx="3707796" cy="472965"/>
          </a:xfrm>
          <a:prstGeom prst="rightArrow">
            <a:avLst>
              <a:gd name="adj1" fmla="val 50000"/>
              <a:gd name="adj2" fmla="val 5461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6"/>
          <p:cNvSpPr txBox="1">
            <a:spLocks/>
          </p:cNvSpPr>
          <p:nvPr/>
        </p:nvSpPr>
        <p:spPr>
          <a:xfrm>
            <a:off x="281979" y="197719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</a:t>
            </a:r>
            <a:r>
              <a:rPr kumimoji="0" lang="en-US" sz="20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diganti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“3”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“0”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“300”,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“400”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/>
          <a:srcRect l="1757" t="12500" r="57715" b="53718"/>
          <a:stretch>
            <a:fillRect/>
          </a:stretch>
        </p:blipFill>
        <p:spPr bwMode="auto">
          <a:xfrm>
            <a:off x="218096" y="2714354"/>
            <a:ext cx="3313378" cy="155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Oval 52"/>
          <p:cNvSpPr/>
          <p:nvPr/>
        </p:nvSpPr>
        <p:spPr>
          <a:xfrm>
            <a:off x="425459" y="3704919"/>
            <a:ext cx="362607" cy="4099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61813" y="3710222"/>
            <a:ext cx="294456" cy="40990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2585561" y="4251415"/>
            <a:ext cx="3384410" cy="493991"/>
            <a:chOff x="2096815" y="4393309"/>
            <a:chExt cx="3384410" cy="493991"/>
          </a:xfrm>
        </p:grpSpPr>
        <p:sp>
          <p:nvSpPr>
            <p:cNvPr id="14" name="Rectangle 13"/>
            <p:cNvSpPr/>
            <p:nvPr/>
          </p:nvSpPr>
          <p:spPr>
            <a:xfrm>
              <a:off x="2096815" y="439856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100</a:t>
              </a:r>
              <a:endParaRPr lang="en-US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69493" y="439330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1</a:t>
              </a:r>
              <a:endParaRPr lang="en-US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47431" y="439330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2</a:t>
              </a:r>
              <a:endParaRPr lang="en-US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25369" y="439330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3</a:t>
              </a:r>
              <a:endParaRPr lang="en-US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03307" y="4393309"/>
              <a:ext cx="677918" cy="488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0</a:t>
              </a:r>
              <a:endParaRPr lang="en-US" b="1" dirty="0"/>
            </a:p>
          </p:txBody>
        </p:sp>
      </p:grpSp>
      <p:sp>
        <p:nvSpPr>
          <p:cNvPr id="50" name="Down Arrow 49"/>
          <p:cNvSpPr/>
          <p:nvPr/>
        </p:nvSpPr>
        <p:spPr>
          <a:xfrm>
            <a:off x="4824155" y="4650835"/>
            <a:ext cx="252343" cy="3941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/>
          <p:cNvSpPr/>
          <p:nvPr/>
        </p:nvSpPr>
        <p:spPr>
          <a:xfrm>
            <a:off x="5496833" y="4629809"/>
            <a:ext cx="252343" cy="394132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/>
          <a:srcRect l="1757" t="46109" r="49876" b="43786"/>
          <a:stretch>
            <a:fillRect/>
          </a:stretch>
        </p:blipFill>
        <p:spPr bwMode="auto">
          <a:xfrm>
            <a:off x="3681264" y="3578782"/>
            <a:ext cx="5252538" cy="61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Right Arrow 60"/>
          <p:cNvSpPr/>
          <p:nvPr/>
        </p:nvSpPr>
        <p:spPr>
          <a:xfrm>
            <a:off x="2380568" y="3783704"/>
            <a:ext cx="1497748" cy="189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Operator </a:t>
            </a:r>
            <a:r>
              <a:rPr lang="en-US" dirty="0" err="1" smtClean="0"/>
              <a:t>Dasar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69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Penjumlahan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Pengurangan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5049" t="29418" r="35700" b="23599"/>
          <a:stretch>
            <a:fillRect/>
          </a:stretch>
        </p:blipFill>
        <p:spPr bwMode="auto">
          <a:xfrm>
            <a:off x="504497" y="1986457"/>
            <a:ext cx="7709337" cy="343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>
          <a:xfrm>
            <a:off x="1923387" y="2191404"/>
            <a:ext cx="1072055" cy="536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45199" y="2170378"/>
            <a:ext cx="1072055" cy="536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661411" y="4062298"/>
            <a:ext cx="1072055" cy="536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10545" y="4078064"/>
            <a:ext cx="1072055" cy="5360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Python: </a:t>
            </a:r>
            <a:r>
              <a:rPr lang="en-US" dirty="0" err="1" smtClean="0"/>
              <a:t>Bekerja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Penjumlahan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Pengurangan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grpSp>
        <p:nvGrpSpPr>
          <p:cNvPr id="10" name="Group 9"/>
          <p:cNvGrpSpPr/>
          <p:nvPr/>
        </p:nvGrpSpPr>
        <p:grpSpPr>
          <a:xfrm>
            <a:off x="1445211" y="1368984"/>
            <a:ext cx="5933077" cy="5000283"/>
            <a:chOff x="719976" y="1589708"/>
            <a:chExt cx="5065986" cy="4669221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l="2928" t="14583" r="55766" b="17702"/>
            <a:stretch>
              <a:fillRect/>
            </a:stretch>
          </p:blipFill>
          <p:spPr bwMode="auto">
            <a:xfrm>
              <a:off x="719976" y="1589708"/>
              <a:ext cx="5065986" cy="4669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882886" y="5927851"/>
              <a:ext cx="1686910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Penjumlahan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Pengurangan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grpSp>
        <p:nvGrpSpPr>
          <p:cNvPr id="9" name="Group 8"/>
          <p:cNvGrpSpPr/>
          <p:nvPr/>
        </p:nvGrpSpPr>
        <p:grpSpPr>
          <a:xfrm>
            <a:off x="688444" y="1371599"/>
            <a:ext cx="7462340" cy="4855780"/>
            <a:chOff x="641146" y="1371599"/>
            <a:chExt cx="7462340" cy="485578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l="3514" t="15422" r="38556" b="18259"/>
            <a:stretch>
              <a:fillRect/>
            </a:stretch>
          </p:blipFill>
          <p:spPr bwMode="auto">
            <a:xfrm>
              <a:off x="641146" y="1371599"/>
              <a:ext cx="7462340" cy="4803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851338" y="5896303"/>
              <a:ext cx="1639614" cy="3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Penjumlahan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Pengurangan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757" t="45327" r="64154" b="21767"/>
          <a:stretch>
            <a:fillRect/>
          </a:stretch>
        </p:blipFill>
        <p:spPr bwMode="auto">
          <a:xfrm>
            <a:off x="4314197" y="2995424"/>
            <a:ext cx="4057269" cy="220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772234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penjumlahan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vektor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4932" y="2837831"/>
            <a:ext cx="2511951" cy="2238704"/>
            <a:chOff x="924932" y="2837831"/>
            <a:chExt cx="2511951" cy="223870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l="1757" t="12500" r="77138" b="54044"/>
            <a:stretch>
              <a:fillRect/>
            </a:stretch>
          </p:blipFill>
          <p:spPr bwMode="auto">
            <a:xfrm>
              <a:off x="924932" y="2837831"/>
              <a:ext cx="2511951" cy="2238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9"/>
            <p:cNvSpPr/>
            <p:nvPr/>
          </p:nvSpPr>
          <p:spPr>
            <a:xfrm>
              <a:off x="1182268" y="3768025"/>
              <a:ext cx="1844566" cy="536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v=[ 0, 1 ]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Penjumlahan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Pengurangan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penjumlahan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2343" t="11458" r="28550" b="35165"/>
          <a:stretch>
            <a:fillRect/>
          </a:stretch>
        </p:blipFill>
        <p:spPr bwMode="auto">
          <a:xfrm>
            <a:off x="268022" y="2243955"/>
            <a:ext cx="8418781" cy="365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Penjumlahan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Pengurangan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pengurangan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2343" t="12500" r="28869" b="36499"/>
          <a:stretch>
            <a:fillRect/>
          </a:stretch>
        </p:blipFill>
        <p:spPr bwMode="auto">
          <a:xfrm>
            <a:off x="218095" y="2259770"/>
            <a:ext cx="8468710" cy="353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Skalar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928" t="30173" r="48079" b="27370"/>
          <a:stretch>
            <a:fillRect/>
          </a:stretch>
        </p:blipFill>
        <p:spPr bwMode="auto">
          <a:xfrm>
            <a:off x="1224488" y="1876086"/>
            <a:ext cx="6374524" cy="310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Skalar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3514" t="11458" r="49048" b="19612"/>
          <a:stretch>
            <a:fillRect/>
          </a:stretch>
        </p:blipFill>
        <p:spPr bwMode="auto">
          <a:xfrm>
            <a:off x="1127262" y="1279648"/>
            <a:ext cx="6172200" cy="504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Skalar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1757" t="11458" r="49271" b="20294"/>
          <a:stretch>
            <a:fillRect/>
          </a:stretch>
        </p:blipFill>
        <p:spPr bwMode="auto">
          <a:xfrm>
            <a:off x="738372" y="1266512"/>
            <a:ext cx="6561065" cy="514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Skalar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1757" t="11458" r="31341" b="36027"/>
          <a:stretch>
            <a:fillRect/>
          </a:stretch>
        </p:blipFill>
        <p:spPr bwMode="auto">
          <a:xfrm>
            <a:off x="215464" y="2054813"/>
            <a:ext cx="8471338" cy="3738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378084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perkalian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skalar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Product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4301" t="30747" r="38931" b="20115"/>
          <a:stretch>
            <a:fillRect/>
          </a:stretch>
        </p:blipFill>
        <p:spPr bwMode="auto">
          <a:xfrm>
            <a:off x="291662" y="2017986"/>
            <a:ext cx="7386145" cy="359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1639611" y="2885088"/>
            <a:ext cx="1103586" cy="52026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35211" y="2832536"/>
            <a:ext cx="1103586" cy="52026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920356" y="4740164"/>
            <a:ext cx="1103586" cy="52026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05900" y="4708633"/>
            <a:ext cx="1103586" cy="52026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Numpy</a:t>
            </a:r>
            <a:r>
              <a:rPr lang="en-GB" dirty="0" smtClean="0"/>
              <a:t> 1 </a:t>
            </a:r>
            <a:r>
              <a:rPr lang="en-GB" dirty="0" err="1" smtClean="0"/>
              <a:t>Dimensi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7581" y="2493818"/>
            <a:ext cx="6188745" cy="340913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 smtClean="0"/>
              <a:t>Bagian</a:t>
            </a:r>
            <a:r>
              <a:rPr lang="en-GB" dirty="0" smtClean="0"/>
              <a:t>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3214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Product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3514" t="11458" r="29722" b="36925"/>
          <a:stretch>
            <a:fillRect/>
          </a:stretch>
        </p:blipFill>
        <p:spPr bwMode="auto">
          <a:xfrm>
            <a:off x="504513" y="2215065"/>
            <a:ext cx="8056174" cy="35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157660" y="1378096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perkalian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product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vektor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7" name="Picture 6" descr="D:\DTY_PROJECTS\2019_Digital Talent\Python - extract image\(9) 16. Numpy 1D Arrays - YouTube (5-24-2019 11-00-48 AM)\(9) 16. Numpy 1D Arrays - YouTube 485.jpg"/>
          <p:cNvPicPr>
            <a:picLocks noChangeAspect="1" noChangeArrowheads="1"/>
          </p:cNvPicPr>
          <p:nvPr/>
        </p:nvPicPr>
        <p:blipFill>
          <a:blip r:embed="rId3"/>
          <a:srcRect t="22969" r="30731" b="21625"/>
          <a:stretch>
            <a:fillRect/>
          </a:stretch>
        </p:blipFill>
        <p:spPr bwMode="auto">
          <a:xfrm>
            <a:off x="1400503" y="2412123"/>
            <a:ext cx="5536324" cy="24909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Vektor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8" name="Picture 2" descr="D:\DTY_PROJECTS\2019_Digital Talent\Python - extract image\(9) 16. Numpy 1D Arrays - YouTube (5-24-2019 11-00-48 AM)\(9) 16. Numpy 1D Arrays - YouTube 493.jpg"/>
          <p:cNvPicPr>
            <a:picLocks noChangeAspect="1" noChangeArrowheads="1"/>
          </p:cNvPicPr>
          <p:nvPr/>
        </p:nvPicPr>
        <p:blipFill>
          <a:blip r:embed="rId3"/>
          <a:srcRect t="3279" r="57073" b="39457"/>
          <a:stretch>
            <a:fillRect/>
          </a:stretch>
        </p:blipFill>
        <p:spPr bwMode="auto">
          <a:xfrm>
            <a:off x="2364826" y="2603938"/>
            <a:ext cx="3547242" cy="2661745"/>
          </a:xfrm>
          <a:prstGeom prst="rect">
            <a:avLst/>
          </a:prstGeom>
          <a:noFill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perkalian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dot product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vektor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Menjumlahkan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numpy</a:t>
            </a:r>
            <a:r>
              <a:rPr lang="en-US" dirty="0" smtClean="0"/>
              <a:t> array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506.jpg"/>
          <p:cNvPicPr>
            <a:picLocks noChangeAspect="1" noChangeArrowheads="1"/>
          </p:cNvPicPr>
          <p:nvPr/>
        </p:nvPicPr>
        <p:blipFill>
          <a:blip r:embed="rId3"/>
          <a:srcRect l="5393" t="26617" r="2476" b="10194"/>
          <a:stretch>
            <a:fillRect/>
          </a:stretch>
        </p:blipFill>
        <p:spPr bwMode="auto">
          <a:xfrm>
            <a:off x="394140" y="2191409"/>
            <a:ext cx="8213835" cy="31688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4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69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9" name="Picture 2" descr="D:\DTY_PROJECTS\2019_Digital Talent\Python - extract image\(9) 16. Numpy 1D Arrays - YouTube (5-24-2019 11-00-48 AM)\(9) 16. Numpy 1D Arrays - YouTube 529.jpg"/>
          <p:cNvPicPr>
            <a:picLocks noChangeAspect="1" noChangeArrowheads="1"/>
          </p:cNvPicPr>
          <p:nvPr/>
        </p:nvPicPr>
        <p:blipFill>
          <a:blip r:embed="rId3"/>
          <a:srcRect l="6537" t="24148" r="7646" b="32034"/>
          <a:stretch>
            <a:fillRect/>
          </a:stretch>
        </p:blipFill>
        <p:spPr bwMode="auto">
          <a:xfrm>
            <a:off x="740979" y="2333297"/>
            <a:ext cx="7520152" cy="2159875"/>
          </a:xfrm>
          <a:prstGeom prst="rect">
            <a:avLst/>
          </a:prstGeom>
          <a:noFill/>
        </p:spPr>
      </p:pic>
      <p:sp>
        <p:nvSpPr>
          <p:cNvPr id="10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mencari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rata-rata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544.jpg"/>
          <p:cNvPicPr>
            <a:picLocks noChangeAspect="1" noChangeArrowheads="1"/>
          </p:cNvPicPr>
          <p:nvPr/>
        </p:nvPicPr>
        <p:blipFill>
          <a:blip r:embed="rId3"/>
          <a:srcRect t="28082" r="44598" b="33034"/>
          <a:stretch>
            <a:fillRect/>
          </a:stretch>
        </p:blipFill>
        <p:spPr bwMode="auto">
          <a:xfrm>
            <a:off x="1290144" y="2664372"/>
            <a:ext cx="4432738" cy="1749972"/>
          </a:xfrm>
          <a:prstGeom prst="rect">
            <a:avLst/>
          </a:prstGeom>
          <a:noFill/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mencari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tertinggi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(max)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591.jpg"/>
          <p:cNvPicPr>
            <a:picLocks noChangeAspect="1" noChangeArrowheads="1"/>
          </p:cNvPicPr>
          <p:nvPr/>
        </p:nvPicPr>
        <p:blipFill>
          <a:blip r:embed="rId3"/>
          <a:srcRect t="27600" r="12188" b="31497"/>
          <a:stretch>
            <a:fillRect/>
          </a:stretch>
        </p:blipFill>
        <p:spPr bwMode="auto">
          <a:xfrm>
            <a:off x="152400" y="2349066"/>
            <a:ext cx="8784772" cy="2301765"/>
          </a:xfrm>
          <a:prstGeom prst="rect">
            <a:avLst/>
          </a:prstGeom>
          <a:noFill/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681" y="159880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phi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grpSp>
        <p:nvGrpSpPr>
          <p:cNvPr id="16" name="Group 15"/>
          <p:cNvGrpSpPr/>
          <p:nvPr/>
        </p:nvGrpSpPr>
        <p:grpSpPr>
          <a:xfrm>
            <a:off x="945944" y="2270248"/>
            <a:ext cx="7215577" cy="3578772"/>
            <a:chOff x="945944" y="1828800"/>
            <a:chExt cx="7215577" cy="3578772"/>
          </a:xfrm>
        </p:grpSpPr>
        <p:pic>
          <p:nvPicPr>
            <p:cNvPr id="7" name="Picture 2" descr="D:\DTY_PROJECTS\2019_Digital Talent\Python - extract image\(9) 16. Numpy 1D Arrays - YouTube (5-24-2019 11-00-48 AM)\(9) 16. Numpy 1D Arrays - YouTube 615.jpg"/>
            <p:cNvPicPr>
              <a:picLocks noChangeAspect="1" noChangeArrowheads="1"/>
            </p:cNvPicPr>
            <p:nvPr/>
          </p:nvPicPr>
          <p:blipFill>
            <a:blip r:embed="rId3"/>
            <a:srcRect l="15580" t="1616" r="14263" b="36524"/>
            <a:stretch>
              <a:fillRect/>
            </a:stretch>
          </p:blipFill>
          <p:spPr bwMode="auto">
            <a:xfrm>
              <a:off x="945944" y="1828800"/>
              <a:ext cx="7215577" cy="3578772"/>
            </a:xfrm>
            <a:prstGeom prst="rect">
              <a:avLst/>
            </a:prstGeom>
            <a:noFill/>
          </p:spPr>
        </p:pic>
        <p:sp>
          <p:nvSpPr>
            <p:cNvPr id="10" name="Oval 9"/>
            <p:cNvSpPr/>
            <p:nvPr/>
          </p:nvSpPr>
          <p:spPr>
            <a:xfrm>
              <a:off x="4099034" y="2364828"/>
              <a:ext cx="394137" cy="646386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4621" y="3810000"/>
              <a:ext cx="394137" cy="646386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635062" y="2916621"/>
              <a:ext cx="1939159" cy="104052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227379" y="4556234"/>
              <a:ext cx="788276" cy="3941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Content Placeholder 6"/>
          <p:cNvSpPr txBox="1">
            <a:spLocks/>
          </p:cNvSpPr>
          <p:nvPr/>
        </p:nvSpPr>
        <p:spPr>
          <a:xfrm>
            <a:off x="234681" y="1535744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linspace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ke-1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grpSp>
        <p:nvGrpSpPr>
          <p:cNvPr id="13" name="Group 12"/>
          <p:cNvGrpSpPr/>
          <p:nvPr/>
        </p:nvGrpSpPr>
        <p:grpSpPr>
          <a:xfrm>
            <a:off x="930162" y="2039022"/>
            <a:ext cx="7126014" cy="4082405"/>
            <a:chOff x="930162" y="1566042"/>
            <a:chExt cx="7126014" cy="4082405"/>
          </a:xfrm>
        </p:grpSpPr>
        <p:pic>
          <p:nvPicPr>
            <p:cNvPr id="7" name="Picture 2" descr="D:\DTY_PROJECTS\2019_Digital Talent\Python - extract image\(9) 16. Numpy 1D Arrays - YouTube (5-24-2019 11-00-48 AM)\(9) 16. Numpy 1D Arrays - YouTube 631.jpg"/>
            <p:cNvPicPr>
              <a:picLocks noChangeAspect="1" noChangeArrowheads="1"/>
            </p:cNvPicPr>
            <p:nvPr/>
          </p:nvPicPr>
          <p:blipFill>
            <a:blip r:embed="rId3"/>
            <a:srcRect l="17669" t="1573" r="16600" b="31482"/>
            <a:stretch>
              <a:fillRect/>
            </a:stretch>
          </p:blipFill>
          <p:spPr bwMode="auto">
            <a:xfrm>
              <a:off x="930162" y="1566042"/>
              <a:ext cx="7126014" cy="4082405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6589986" y="4524703"/>
              <a:ext cx="740980" cy="48873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414344" y="2207172"/>
              <a:ext cx="315311" cy="567559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760482" y="3825766"/>
              <a:ext cx="315311" cy="567559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4887310" y="2617076"/>
              <a:ext cx="1954924" cy="127700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6"/>
          <p:cNvSpPr txBox="1">
            <a:spLocks/>
          </p:cNvSpPr>
          <p:nvPr/>
        </p:nvSpPr>
        <p:spPr>
          <a:xfrm>
            <a:off x="234681" y="1267722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linspace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b="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ke-2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Pembahasan</a:t>
            </a:r>
            <a:r>
              <a:rPr lang="en-US" dirty="0" smtClean="0"/>
              <a:t> 1D -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Dasar</a:t>
            </a:r>
            <a:r>
              <a:rPr lang="en-US" dirty="0" smtClean="0"/>
              <a:t> 1 </a:t>
            </a:r>
            <a:r>
              <a:rPr lang="en-US" dirty="0" err="1" smtClean="0"/>
              <a:t>Dimensi</a:t>
            </a:r>
            <a:r>
              <a:rPr lang="en-US" dirty="0" smtClean="0"/>
              <a:t> (1D)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Array 1 </a:t>
            </a:r>
            <a:r>
              <a:rPr lang="en-US" dirty="0" err="1" smtClean="0"/>
              <a:t>Dimensi</a:t>
            </a:r>
            <a:r>
              <a:rPr lang="en-US" dirty="0" smtClean="0"/>
              <a:t> (1D)</a:t>
            </a:r>
            <a:endParaRPr lang="id-ID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Pengindeksan</a:t>
            </a:r>
            <a:r>
              <a:rPr lang="en-US" dirty="0" smtClean="0"/>
              <a:t> (</a:t>
            </a:r>
            <a:r>
              <a:rPr lang="en-US" i="1" dirty="0" smtClean="0"/>
              <a:t>Indexing</a:t>
            </a:r>
            <a:r>
              <a:rPr lang="en-US" dirty="0" smtClean="0"/>
              <a:t>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Pemotongan</a:t>
            </a:r>
            <a:r>
              <a:rPr lang="en-US" dirty="0" smtClean="0"/>
              <a:t> (</a:t>
            </a:r>
            <a:r>
              <a:rPr lang="en-US" i="1" dirty="0" smtClean="0"/>
              <a:t>Slicing</a:t>
            </a:r>
            <a:r>
              <a:rPr lang="en-US" dirty="0" smtClean="0"/>
              <a:t>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Operator </a:t>
            </a:r>
            <a:r>
              <a:rPr lang="en-US" dirty="0" err="1" smtClean="0"/>
              <a:t>Dasar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  <a:p>
            <a:pPr lvl="1"/>
            <a:endParaRPr lang="id-ID" dirty="0" smtClean="0"/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659.jpg"/>
          <p:cNvPicPr>
            <a:picLocks noChangeAspect="1" noChangeArrowheads="1"/>
          </p:cNvPicPr>
          <p:nvPr/>
        </p:nvPicPr>
        <p:blipFill>
          <a:blip r:embed="rId3"/>
          <a:srcRect t="27391" r="57472" b="20715"/>
          <a:stretch>
            <a:fillRect/>
          </a:stretch>
        </p:blipFill>
        <p:spPr bwMode="auto">
          <a:xfrm>
            <a:off x="141873" y="2427892"/>
            <a:ext cx="4367065" cy="2997410"/>
          </a:xfrm>
          <a:prstGeom prst="rect">
            <a:avLst/>
          </a:prstGeom>
          <a:noFill/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681" y="144114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Gambar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grafik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linspace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formula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2" descr="D:\DTY_PROJECTS\2019_Digital Talent\Python - extract image\(9) 16. Numpy 1D Arrays - YouTube (5-24-2019 11-00-48 AM)\(9) 16. Numpy 1D Arrays - YouTube 660.jpg"/>
          <p:cNvPicPr>
            <a:picLocks noChangeAspect="1" noChangeArrowheads="1"/>
          </p:cNvPicPr>
          <p:nvPr/>
        </p:nvPicPr>
        <p:blipFill>
          <a:blip r:embed="rId4"/>
          <a:srcRect l="47233" t="26223" r="4164" b="14408"/>
          <a:stretch>
            <a:fillRect/>
          </a:stretch>
        </p:blipFill>
        <p:spPr bwMode="auto">
          <a:xfrm>
            <a:off x="4439174" y="2380593"/>
            <a:ext cx="4373749" cy="3005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grpSp>
        <p:nvGrpSpPr>
          <p:cNvPr id="9" name="Group 8"/>
          <p:cNvGrpSpPr/>
          <p:nvPr/>
        </p:nvGrpSpPr>
        <p:grpSpPr>
          <a:xfrm>
            <a:off x="289034" y="2285996"/>
            <a:ext cx="8177049" cy="3358055"/>
            <a:chOff x="289034" y="2427890"/>
            <a:chExt cx="8177049" cy="3358055"/>
          </a:xfrm>
        </p:grpSpPr>
        <p:pic>
          <p:nvPicPr>
            <p:cNvPr id="7" name="Picture 2" descr="D:\DTY_PROJECTS\2019_Digital Talent\Python - extract image\(9) 16. Numpy 1D Arrays - YouTube (5-24-2019 11-00-48 AM)\(9) 16. Numpy 1D Arrays - YouTube 662.jpg"/>
            <p:cNvPicPr>
              <a:picLocks noChangeAspect="1" noChangeArrowheads="1"/>
            </p:cNvPicPr>
            <p:nvPr/>
          </p:nvPicPr>
          <p:blipFill>
            <a:blip r:embed="rId3"/>
            <a:srcRect t="25561" r="4187" b="5802"/>
            <a:stretch>
              <a:fillRect/>
            </a:stretch>
          </p:blipFill>
          <p:spPr bwMode="auto">
            <a:xfrm>
              <a:off x="289034" y="2427890"/>
              <a:ext cx="8177049" cy="3294993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5214" y="5439103"/>
              <a:ext cx="1923393" cy="346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Content Placeholder 6"/>
          <p:cNvSpPr txBox="1">
            <a:spLocks/>
          </p:cNvSpPr>
          <p:nvPr/>
        </p:nvSpPr>
        <p:spPr>
          <a:xfrm>
            <a:off x="234681" y="144114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Gambar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grafik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linspace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formula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Sumbu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X)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7" name="Picture 2" descr="D:\DTY_PROJECTS\2019_Digital Talent\Python - extract image\(9) 16. Numpy 1D Arrays - YouTube (5-24-2019 11-00-48 AM)\(9) 16. Numpy 1D Arrays - YouTube 671.jpg"/>
          <p:cNvPicPr>
            <a:picLocks noChangeAspect="1" noChangeArrowheads="1"/>
          </p:cNvPicPr>
          <p:nvPr/>
        </p:nvPicPr>
        <p:blipFill>
          <a:blip r:embed="rId3"/>
          <a:srcRect t="26541" r="3954" b="16479"/>
          <a:stretch>
            <a:fillRect/>
          </a:stretch>
        </p:blipFill>
        <p:spPr bwMode="auto">
          <a:xfrm>
            <a:off x="394138" y="2412107"/>
            <a:ext cx="8292662" cy="2767356"/>
          </a:xfrm>
          <a:prstGeom prst="rect">
            <a:avLst/>
          </a:prstGeom>
          <a:noFill/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681" y="1441148"/>
            <a:ext cx="8814723" cy="692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Gambar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grafik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linspace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formula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Sumbu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Y)</a:t>
            </a:r>
            <a:endParaRPr kumimoji="0" lang="en-US" sz="2000" b="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Numpy</a:t>
            </a:r>
            <a:r>
              <a:rPr lang="en-GB" dirty="0" smtClean="0"/>
              <a:t> 2 </a:t>
            </a:r>
            <a:r>
              <a:rPr lang="en-GB" dirty="0" err="1" smtClean="0"/>
              <a:t>Dimensi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7581" y="2410691"/>
            <a:ext cx="6188745" cy="424040"/>
          </a:xfrm>
        </p:spPr>
        <p:txBody>
          <a:bodyPr>
            <a:normAutofit/>
          </a:bodyPr>
          <a:lstStyle/>
          <a:p>
            <a:r>
              <a:rPr lang="en-GB" dirty="0" err="1" smtClean="0"/>
              <a:t>Bagian</a:t>
            </a:r>
            <a:r>
              <a:rPr lang="en-GB" dirty="0" smtClean="0"/>
              <a:t> 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9557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Pembahasan</a:t>
            </a:r>
            <a:r>
              <a:rPr lang="en-US" dirty="0" smtClean="0"/>
              <a:t> 2D -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Dasar</a:t>
            </a:r>
            <a:r>
              <a:rPr lang="en-US" dirty="0" smtClean="0"/>
              <a:t> 2 </a:t>
            </a:r>
            <a:r>
              <a:rPr lang="en-US" dirty="0" err="1" smtClean="0"/>
              <a:t>Dimensi</a:t>
            </a:r>
            <a:r>
              <a:rPr lang="en-US" dirty="0" smtClean="0"/>
              <a:t> (2D)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Array 2 </a:t>
            </a:r>
            <a:r>
              <a:rPr lang="en-US" dirty="0" err="1" smtClean="0"/>
              <a:t>Dimensi</a:t>
            </a:r>
            <a:r>
              <a:rPr lang="en-US" dirty="0" smtClean="0"/>
              <a:t> (2D)</a:t>
            </a:r>
            <a:endParaRPr lang="id-ID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Pengindeksan</a:t>
            </a:r>
            <a:r>
              <a:rPr lang="en-US" dirty="0" smtClean="0"/>
              <a:t> (</a:t>
            </a:r>
            <a:r>
              <a:rPr lang="en-US" i="1" dirty="0" smtClean="0"/>
              <a:t>Indexing</a:t>
            </a:r>
            <a:r>
              <a:rPr lang="en-US" dirty="0" smtClean="0"/>
              <a:t>)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Pemotongan</a:t>
            </a:r>
            <a:r>
              <a:rPr lang="en-US" dirty="0" smtClean="0"/>
              <a:t> (</a:t>
            </a:r>
            <a:r>
              <a:rPr lang="en-US" i="1" dirty="0" smtClean="0"/>
              <a:t>Slicing</a:t>
            </a:r>
            <a:r>
              <a:rPr lang="en-US" dirty="0" smtClean="0"/>
              <a:t>)  </a:t>
            </a:r>
            <a:r>
              <a:rPr lang="en-US" dirty="0" err="1" smtClean="0"/>
              <a:t>pada</a:t>
            </a:r>
            <a:r>
              <a:rPr lang="en-US" dirty="0" smtClean="0"/>
              <a:t> 2D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Operator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2D</a:t>
            </a:r>
            <a:endParaRPr lang="id-ID" dirty="0"/>
          </a:p>
          <a:p>
            <a:pPr lvl="1"/>
            <a:endParaRPr lang="id-ID" dirty="0" smtClean="0"/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313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Dasar</a:t>
            </a:r>
            <a:r>
              <a:rPr lang="en-US" dirty="0" smtClean="0"/>
              <a:t> 2D </a:t>
            </a:r>
            <a:r>
              <a:rPr lang="en-US" dirty="0" err="1" smtClean="0"/>
              <a:t>dan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Pembuatan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989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(2D)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grpSp>
        <p:nvGrpSpPr>
          <p:cNvPr id="21" name="Group 20"/>
          <p:cNvGrpSpPr/>
          <p:nvPr/>
        </p:nvGrpSpPr>
        <p:grpSpPr>
          <a:xfrm>
            <a:off x="1135117" y="1797270"/>
            <a:ext cx="6469120" cy="4288213"/>
            <a:chOff x="1135117" y="1797270"/>
            <a:chExt cx="6469120" cy="4288213"/>
          </a:xfrm>
        </p:grpSpPr>
        <p:pic>
          <p:nvPicPr>
            <p:cNvPr id="7" name="Picture 2" descr="D:\DTY_PROJECTS\2019_Digital Talent\Python - extract image\(9) 17. Numpy 2D Arrays - YouTube (5-24-2019 11-00-49 AM)\(9) 17. Numpy 2D Arrays - YouTube 044.jpg"/>
            <p:cNvPicPr>
              <a:picLocks noChangeAspect="1" noChangeArrowheads="1"/>
            </p:cNvPicPr>
            <p:nvPr/>
          </p:nvPicPr>
          <p:blipFill>
            <a:blip r:embed="rId3"/>
            <a:srcRect l="9962" t="9025" r="12261" b="15709"/>
            <a:stretch>
              <a:fillRect/>
            </a:stretch>
          </p:blipFill>
          <p:spPr bwMode="auto">
            <a:xfrm>
              <a:off x="1135117" y="2601303"/>
              <a:ext cx="6400800" cy="3484180"/>
            </a:xfrm>
            <a:prstGeom prst="rect">
              <a:avLst/>
            </a:prstGeom>
            <a:noFill/>
          </p:spPr>
        </p:pic>
        <p:sp>
          <p:nvSpPr>
            <p:cNvPr id="8" name="Right Brace 7"/>
            <p:cNvSpPr/>
            <p:nvPr/>
          </p:nvSpPr>
          <p:spPr>
            <a:xfrm rot="16200000">
              <a:off x="2617077" y="1813031"/>
              <a:ext cx="488731" cy="1277011"/>
            </a:xfrm>
            <a:prstGeom prst="rightBrace">
              <a:avLst>
                <a:gd name="adj1" fmla="val 8333"/>
                <a:gd name="adj2" fmla="val 523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/>
            <p:cNvSpPr/>
            <p:nvPr/>
          </p:nvSpPr>
          <p:spPr>
            <a:xfrm rot="16200000">
              <a:off x="4330263" y="1760479"/>
              <a:ext cx="488731" cy="1277011"/>
            </a:xfrm>
            <a:prstGeom prst="rightBrace">
              <a:avLst>
                <a:gd name="adj1" fmla="val 8333"/>
                <a:gd name="adj2" fmla="val 523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rot="16200000">
              <a:off x="6174828" y="1760480"/>
              <a:ext cx="488731" cy="1277011"/>
            </a:xfrm>
            <a:prstGeom prst="rightBrace">
              <a:avLst>
                <a:gd name="adj1" fmla="val 8333"/>
                <a:gd name="adj2" fmla="val 523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59869" y="1797270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 </a:t>
              </a:r>
              <a:r>
                <a:rPr lang="en-US" b="1" dirty="0" err="1" smtClean="0">
                  <a:solidFill>
                    <a:srgbClr val="0070C0"/>
                  </a:solidFill>
                </a:rPr>
                <a:t>Baris</a:t>
              </a:r>
              <a:r>
                <a:rPr lang="en-US" b="1" dirty="0" smtClean="0">
                  <a:solidFill>
                    <a:srgbClr val="0070C0"/>
                  </a:solidFill>
                </a:rPr>
                <a:t> ke-1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80230" y="5165836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 </a:t>
              </a:r>
              <a:r>
                <a:rPr lang="en-US" b="1" dirty="0" err="1" smtClean="0">
                  <a:solidFill>
                    <a:srgbClr val="0070C0"/>
                  </a:solidFill>
                </a:rPr>
                <a:t>Baris</a:t>
              </a:r>
              <a:r>
                <a:rPr lang="en-US" b="1" dirty="0" smtClean="0">
                  <a:solidFill>
                    <a:srgbClr val="0070C0"/>
                  </a:solidFill>
                </a:rPr>
                <a:t> ke-2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23028" y="1823547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 </a:t>
              </a:r>
              <a:r>
                <a:rPr lang="en-US" b="1" dirty="0" err="1" smtClean="0">
                  <a:solidFill>
                    <a:srgbClr val="0070C0"/>
                  </a:solidFill>
                </a:rPr>
                <a:t>Baris</a:t>
              </a:r>
              <a:r>
                <a:rPr lang="en-US" b="1" dirty="0" smtClean="0">
                  <a:solidFill>
                    <a:srgbClr val="0070C0"/>
                  </a:solidFill>
                </a:rPr>
                <a:t> ke-3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580993" y="4934607"/>
              <a:ext cx="614855" cy="158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607269" y="5339255"/>
              <a:ext cx="614855" cy="158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607269" y="5733393"/>
              <a:ext cx="614855" cy="1588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064455" y="4771699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 </a:t>
              </a:r>
              <a:r>
                <a:rPr lang="en-US" b="1" dirty="0" err="1" smtClean="0">
                  <a:solidFill>
                    <a:srgbClr val="0070C0"/>
                  </a:solidFill>
                </a:rPr>
                <a:t>Baris</a:t>
              </a:r>
              <a:r>
                <a:rPr lang="en-US" b="1" dirty="0" smtClean="0">
                  <a:solidFill>
                    <a:srgbClr val="0070C0"/>
                  </a:solidFill>
                </a:rPr>
                <a:t> ke-1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88966" y="1802520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 </a:t>
              </a:r>
              <a:r>
                <a:rPr lang="en-US" b="1" dirty="0" err="1" smtClean="0">
                  <a:solidFill>
                    <a:srgbClr val="0070C0"/>
                  </a:solidFill>
                </a:rPr>
                <a:t>Baris</a:t>
              </a:r>
              <a:r>
                <a:rPr lang="en-US" b="1" dirty="0" smtClean="0">
                  <a:solidFill>
                    <a:srgbClr val="0070C0"/>
                  </a:solidFill>
                </a:rPr>
                <a:t> ke-2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0748" y="5554829"/>
              <a:ext cx="1513489" cy="3310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 </a:t>
              </a:r>
              <a:r>
                <a:rPr lang="en-US" b="1" dirty="0" err="1" smtClean="0">
                  <a:solidFill>
                    <a:srgbClr val="0070C0"/>
                  </a:solidFill>
                </a:rPr>
                <a:t>Baris</a:t>
              </a:r>
              <a:r>
                <a:rPr lang="en-US" b="1" dirty="0" smtClean="0">
                  <a:solidFill>
                    <a:srgbClr val="0070C0"/>
                  </a:solidFill>
                </a:rPr>
                <a:t> ke-3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59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(2D)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Perintah</a:t>
            </a:r>
            <a:r>
              <a:rPr lang="en-US" u="sng" dirty="0" smtClean="0"/>
              <a:t> “</a:t>
            </a:r>
            <a:r>
              <a:rPr lang="en-US" u="sng" dirty="0" err="1" smtClean="0"/>
              <a:t>ndim</a:t>
            </a:r>
            <a:r>
              <a:rPr lang="en-US" u="sng" dirty="0" smtClean="0"/>
              <a:t>”</a:t>
            </a:r>
            <a:endParaRPr lang="id-ID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076.jpg"/>
          <p:cNvPicPr>
            <a:picLocks noChangeAspect="1" noChangeArrowheads="1"/>
          </p:cNvPicPr>
          <p:nvPr/>
        </p:nvPicPr>
        <p:blipFill>
          <a:blip r:embed="rId3"/>
          <a:srcRect b="61397"/>
          <a:stretch>
            <a:fillRect/>
          </a:stretch>
        </p:blipFill>
        <p:spPr bwMode="auto">
          <a:xfrm>
            <a:off x="379248" y="2230821"/>
            <a:ext cx="7950200" cy="1726324"/>
          </a:xfrm>
          <a:prstGeom prst="rect">
            <a:avLst/>
          </a:prstGeom>
          <a:noFill/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187383" y="4426248"/>
            <a:ext cx="8814723" cy="1154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Ndim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mendeklarasikan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jumlah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dimensi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dimensi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 (2D),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ditandai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 kali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siku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“[[…….]],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disebut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array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2000" b="0" i="0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28282" y="2096814"/>
            <a:ext cx="977462" cy="236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Dim 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23027" y="3825766"/>
            <a:ext cx="977462" cy="236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Dim 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(2D)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8915" y="1152271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Perintah</a:t>
            </a:r>
            <a:r>
              <a:rPr lang="en-US" u="sng" dirty="0" smtClean="0"/>
              <a:t> “shape”</a:t>
            </a:r>
            <a:endParaRPr lang="id-ID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459310" y="3042745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89182" y="1639615"/>
            <a:ext cx="8734099" cy="4866291"/>
            <a:chOff x="283778" y="1797275"/>
            <a:chExt cx="8734099" cy="4866291"/>
          </a:xfrm>
        </p:grpSpPr>
        <p:grpSp>
          <p:nvGrpSpPr>
            <p:cNvPr id="38" name="Group 37"/>
            <p:cNvGrpSpPr/>
            <p:nvPr/>
          </p:nvGrpSpPr>
          <p:grpSpPr>
            <a:xfrm>
              <a:off x="283778" y="1797275"/>
              <a:ext cx="8305800" cy="4629799"/>
              <a:chOff x="283778" y="1608083"/>
              <a:chExt cx="8305800" cy="4629799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283778" y="1986456"/>
                <a:ext cx="8305800" cy="4251426"/>
                <a:chOff x="283778" y="1986456"/>
                <a:chExt cx="8305800" cy="4251426"/>
              </a:xfrm>
            </p:grpSpPr>
            <p:pic>
              <p:nvPicPr>
                <p:cNvPr id="10" name="Picture 2" descr="D:\DTY_PROJECTS\2019_Digital Talent\Python - extract image\(9) 17. Numpy 2D Arrays - YouTube (5-24-2019 11-00-49 AM)\(9) 17. Numpy 2D Arrays - YouTube 084.jpg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t="16985" b="20925"/>
                <a:stretch>
                  <a:fillRect/>
                </a:stretch>
              </p:blipFill>
              <p:spPr bwMode="auto">
                <a:xfrm>
                  <a:off x="283778" y="2680139"/>
                  <a:ext cx="8305800" cy="2900855"/>
                </a:xfrm>
                <a:prstGeom prst="rect">
                  <a:avLst/>
                </a:prstGeom>
                <a:noFill/>
              </p:spPr>
            </p:pic>
            <p:sp>
              <p:nvSpPr>
                <p:cNvPr id="11" name="Right Brace 10"/>
                <p:cNvSpPr/>
                <p:nvPr/>
              </p:nvSpPr>
              <p:spPr>
                <a:xfrm rot="16200000">
                  <a:off x="4918842" y="2025867"/>
                  <a:ext cx="338958" cy="890753"/>
                </a:xfrm>
                <a:prstGeom prst="rightBrace">
                  <a:avLst>
                    <a:gd name="adj1" fmla="val 8333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ight Brace 11"/>
                <p:cNvSpPr/>
                <p:nvPr/>
              </p:nvSpPr>
              <p:spPr>
                <a:xfrm rot="16200000">
                  <a:off x="6190595" y="1973315"/>
                  <a:ext cx="338958" cy="890753"/>
                </a:xfrm>
                <a:prstGeom prst="rightBrace">
                  <a:avLst>
                    <a:gd name="adj1" fmla="val 8333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ight Brace 12"/>
                <p:cNvSpPr/>
                <p:nvPr/>
              </p:nvSpPr>
              <p:spPr>
                <a:xfrm rot="16200000">
                  <a:off x="7415052" y="1983826"/>
                  <a:ext cx="338958" cy="890753"/>
                </a:xfrm>
                <a:prstGeom prst="rightBrace">
                  <a:avLst>
                    <a:gd name="adj1" fmla="val 8333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4666589" y="1986456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rgbClr val="7030A0"/>
                      </a:solidFill>
                    </a:rPr>
                    <a:t>3</a:t>
                  </a:r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891046" y="1996967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rgbClr val="7030A0"/>
                      </a:solidFill>
                    </a:rPr>
                    <a:t>3</a:t>
                  </a:r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775430" y="3647090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3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ight Brace 16"/>
                <p:cNvSpPr/>
                <p:nvPr/>
              </p:nvSpPr>
              <p:spPr>
                <a:xfrm rot="5400000">
                  <a:off x="6101250" y="1529249"/>
                  <a:ext cx="409911" cy="3689133"/>
                </a:xfrm>
                <a:prstGeom prst="rightBrace">
                  <a:avLst>
                    <a:gd name="adj1" fmla="val 40828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7236364" y="4808479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</a:rPr>
                    <a:t>3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207172" y="2695903"/>
                  <a:ext cx="346842" cy="86710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111765" y="3289738"/>
                  <a:ext cx="346842" cy="86710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ight Brace 20"/>
                <p:cNvSpPr/>
                <p:nvPr/>
              </p:nvSpPr>
              <p:spPr>
                <a:xfrm>
                  <a:off x="7078717" y="4499744"/>
                  <a:ext cx="484791" cy="876298"/>
                </a:xfrm>
                <a:prstGeom prst="rightBrace">
                  <a:avLst>
                    <a:gd name="adj1" fmla="val 18089"/>
                    <a:gd name="adj2" fmla="val 51786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5638789" y="6001399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rgbClr val="7030A0"/>
                      </a:solidFill>
                    </a:rPr>
                    <a:t>3</a:t>
                  </a:r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7588468" y="4514193"/>
                  <a:ext cx="346842" cy="86710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ight Brace 23"/>
                <p:cNvSpPr/>
                <p:nvPr/>
              </p:nvSpPr>
              <p:spPr>
                <a:xfrm rot="5400000">
                  <a:off x="5880534" y="4966134"/>
                  <a:ext cx="472966" cy="1481956"/>
                </a:xfrm>
                <a:prstGeom prst="rightBrace">
                  <a:avLst>
                    <a:gd name="adj1" fmla="val 35000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7115486" y="2007463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rgbClr val="7030A0"/>
                      </a:solidFill>
                    </a:rPr>
                    <a:t>3</a:t>
                  </a:r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587058" y="4172608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>
                      <a:solidFill>
                        <a:schemeClr val="tx1"/>
                      </a:solidFill>
                    </a:rPr>
                    <a:t>Baris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2496203" y="4183118"/>
                  <a:ext cx="977462" cy="2364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>
                      <a:solidFill>
                        <a:srgbClr val="7030A0"/>
                      </a:solidFill>
                    </a:rPr>
                    <a:t>Kolom</a:t>
                  </a:r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  <p:cxnSp>
              <p:nvCxnSpPr>
                <p:cNvPr id="32" name="Straight Arrow Connector 31"/>
                <p:cNvCxnSpPr/>
                <p:nvPr/>
              </p:nvCxnSpPr>
              <p:spPr>
                <a:xfrm rot="5400000" flipH="1" flipV="1">
                  <a:off x="1954924" y="3673366"/>
                  <a:ext cx="394138" cy="23648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 rot="16200000" flipV="1">
                  <a:off x="2617077" y="3641835"/>
                  <a:ext cx="472965" cy="126124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ectangle 34"/>
                <p:cNvSpPr/>
                <p:nvPr/>
              </p:nvSpPr>
              <p:spPr>
                <a:xfrm>
                  <a:off x="3783733" y="3662856"/>
                  <a:ext cx="2459421" cy="1839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>
                      <a:solidFill>
                        <a:schemeClr val="tx1"/>
                      </a:solidFill>
                    </a:rPr>
                    <a:t>Terdiri</a:t>
                  </a:r>
                  <a:r>
                    <a:rPr lang="en-US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b="1" dirty="0" err="1" smtClean="0">
                      <a:solidFill>
                        <a:schemeClr val="tx1"/>
                      </a:solidFill>
                    </a:rPr>
                    <a:t>dari</a:t>
                  </a:r>
                  <a:r>
                    <a:rPr lang="en-US" b="1" dirty="0" smtClean="0">
                      <a:solidFill>
                        <a:schemeClr val="tx1"/>
                      </a:solidFill>
                    </a:rPr>
                    <a:t> 3 </a:t>
                  </a:r>
                  <a:r>
                    <a:rPr lang="en-US" b="1" dirty="0" err="1" smtClean="0">
                      <a:solidFill>
                        <a:schemeClr val="tx1"/>
                      </a:solidFill>
                    </a:rPr>
                    <a:t>Baris</a:t>
                  </a:r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6" name="Rectangle 35"/>
              <p:cNvSpPr/>
              <p:nvPr/>
            </p:nvSpPr>
            <p:spPr>
              <a:xfrm>
                <a:off x="4535201" y="1608083"/>
                <a:ext cx="3662847" cy="3153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>
                    <a:solidFill>
                      <a:srgbClr val="7030A0"/>
                    </a:solidFill>
                  </a:rPr>
                  <a:t>Tiap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 smtClean="0">
                    <a:solidFill>
                      <a:srgbClr val="7030A0"/>
                    </a:solidFill>
                  </a:rPr>
                  <a:t>Baris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 smtClean="0">
                    <a:solidFill>
                      <a:srgbClr val="7030A0"/>
                    </a:solidFill>
                  </a:rPr>
                  <a:t>terdiri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err="1" smtClean="0">
                    <a:solidFill>
                      <a:srgbClr val="7030A0"/>
                    </a:solidFill>
                  </a:rPr>
                  <a:t>dari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3 </a:t>
                </a:r>
                <a:r>
                  <a:rPr lang="en-US" b="1" dirty="0" err="1" smtClean="0">
                    <a:solidFill>
                      <a:srgbClr val="7030A0"/>
                    </a:solidFill>
                  </a:rPr>
                  <a:t>kolom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1581803" y="5113290"/>
              <a:ext cx="977462" cy="2364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Axis 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522476" y="5108035"/>
              <a:ext cx="977462" cy="2364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Axis 1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rot="5400000" flipH="1" flipV="1">
              <a:off x="1876097" y="4840014"/>
              <a:ext cx="31531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H="1" flipV="1">
              <a:off x="2801031" y="4866286"/>
              <a:ext cx="31531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5591497" y="6427083"/>
              <a:ext cx="977462" cy="2364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Axis 1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040415" y="4997676"/>
              <a:ext cx="977462" cy="2364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Axis 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5360275" y="6400802"/>
              <a:ext cx="1623849" cy="15764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5400000">
              <a:off x="7535918" y="5171089"/>
              <a:ext cx="993227" cy="15766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367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(2D)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59370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Perintah</a:t>
            </a:r>
            <a:r>
              <a:rPr lang="en-US" u="sng" dirty="0" smtClean="0"/>
              <a:t> “size”</a:t>
            </a:r>
            <a:endParaRPr lang="id-ID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127.jpg"/>
          <p:cNvPicPr>
            <a:picLocks noChangeAspect="1" noChangeArrowheads="1"/>
          </p:cNvPicPr>
          <p:nvPr/>
        </p:nvPicPr>
        <p:blipFill>
          <a:blip r:embed="rId3"/>
          <a:srcRect l="46891" r="2917" b="5641"/>
          <a:stretch>
            <a:fillRect/>
          </a:stretch>
        </p:blipFill>
        <p:spPr bwMode="auto">
          <a:xfrm>
            <a:off x="3090033" y="1497723"/>
            <a:ext cx="4524712" cy="4784753"/>
          </a:xfrm>
          <a:prstGeom prst="rect">
            <a:avLst/>
          </a:prstGeom>
          <a:noFill/>
        </p:spPr>
      </p:pic>
      <p:pic>
        <p:nvPicPr>
          <p:cNvPr id="9" name="Picture 2" descr="D:\DTY_PROJECTS\2019_Digital Talent\Python - extract image\(9) 17. Numpy 2D Arrays - YouTube (5-24-2019 11-00-49 AM)\(9) 17. Numpy 2D Arrays - YouTube 127.jpg"/>
          <p:cNvPicPr>
            <a:picLocks noChangeAspect="1" noChangeArrowheads="1"/>
          </p:cNvPicPr>
          <p:nvPr/>
        </p:nvPicPr>
        <p:blipFill>
          <a:blip r:embed="rId3"/>
          <a:srcRect l="3846" t="32934" r="75961" b="51339"/>
          <a:stretch>
            <a:fillRect/>
          </a:stretch>
        </p:blipFill>
        <p:spPr bwMode="auto">
          <a:xfrm>
            <a:off x="315310" y="2317532"/>
            <a:ext cx="1655380" cy="7252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162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Dasar</a:t>
            </a:r>
            <a:r>
              <a:rPr lang="en-US" dirty="0" smtClean="0"/>
              <a:t> 1D </a:t>
            </a:r>
            <a:r>
              <a:rPr lang="en-US" dirty="0" err="1" smtClean="0"/>
              <a:t>dan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Pembuatan</a:t>
            </a:r>
            <a:r>
              <a:rPr lang="en-US" dirty="0" smtClean="0"/>
              <a:t> Array 1D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Pengindeks</a:t>
            </a:r>
            <a:r>
              <a:rPr lang="en-US" dirty="0" smtClean="0"/>
              <a:t>-an </a:t>
            </a:r>
            <a:r>
              <a:rPr lang="en-US" dirty="0" err="1" smtClean="0"/>
              <a:t>dan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Pemotongan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2D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3553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Pengindeks</a:t>
            </a:r>
            <a:r>
              <a:rPr lang="en-US" dirty="0" smtClean="0"/>
              <a:t>-an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pic>
        <p:nvPicPr>
          <p:cNvPr id="10" name="Picture 2" descr="D:\DTY_PROJECTS\2019_Digital Talent\Python - extract image\(9) 17. Numpy 2D Arrays - YouTube (5-24-2019 11-00-49 AM)\(9) 17. Numpy 2D Arrays - YouTube 160.jpg"/>
          <p:cNvPicPr>
            <a:picLocks noChangeAspect="1" noChangeArrowheads="1"/>
          </p:cNvPicPr>
          <p:nvPr/>
        </p:nvPicPr>
        <p:blipFill>
          <a:blip r:embed="rId3"/>
          <a:srcRect l="6835" t="12205" r="2765" b="13238"/>
          <a:stretch>
            <a:fillRect/>
          </a:stretch>
        </p:blipFill>
        <p:spPr bwMode="auto">
          <a:xfrm>
            <a:off x="283777" y="1813036"/>
            <a:ext cx="8597812" cy="3988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615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Pengindeks</a:t>
            </a:r>
            <a:r>
              <a:rPr lang="en-US" dirty="0" smtClean="0"/>
              <a:t>-an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174.jpg"/>
          <p:cNvPicPr>
            <a:picLocks noChangeAspect="1" noChangeArrowheads="1"/>
          </p:cNvPicPr>
          <p:nvPr/>
        </p:nvPicPr>
        <p:blipFill>
          <a:blip r:embed="rId3"/>
          <a:srcRect l="5343" t="4087" r="11339" b="27983"/>
          <a:stretch>
            <a:fillRect/>
          </a:stretch>
        </p:blipFill>
        <p:spPr bwMode="auto">
          <a:xfrm>
            <a:off x="331074" y="2159883"/>
            <a:ext cx="8044105" cy="3689130"/>
          </a:xfrm>
          <a:prstGeom prst="rect">
            <a:avLst/>
          </a:prstGeom>
          <a:noFill/>
        </p:spPr>
      </p:pic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ke-1</a:t>
            </a:r>
            <a:endParaRPr lang="id-ID" u="sng" dirty="0"/>
          </a:p>
        </p:txBody>
      </p:sp>
    </p:spTree>
    <p:extLst>
      <p:ext uri="{BB962C8B-B14F-4D97-AF65-F5344CB8AC3E}">
        <p14:creationId xmlns:p14="http://schemas.microsoft.com/office/powerpoint/2010/main" val="204308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Pengindeks</a:t>
            </a:r>
            <a:r>
              <a:rPr lang="en-US" dirty="0" smtClean="0"/>
              <a:t>-an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ke-2</a:t>
            </a:r>
            <a:endParaRPr lang="id-ID" u="sng" dirty="0"/>
          </a:p>
        </p:txBody>
      </p:sp>
      <p:pic>
        <p:nvPicPr>
          <p:cNvPr id="9" name="Picture 2" descr="D:\DTY_PROJECTS\2019_Digital Talent\Python - extract image\(9) 17. Numpy 2D Arrays - YouTube (5-24-2019 11-00-49 AM)\(9) 17. Numpy 2D Arrays - YouTube 184.jpg"/>
          <p:cNvPicPr>
            <a:picLocks noChangeAspect="1" noChangeArrowheads="1"/>
          </p:cNvPicPr>
          <p:nvPr/>
        </p:nvPicPr>
        <p:blipFill>
          <a:blip r:embed="rId3"/>
          <a:srcRect l="5426" r="11607" b="36207"/>
          <a:stretch>
            <a:fillRect/>
          </a:stretch>
        </p:blipFill>
        <p:spPr bwMode="auto">
          <a:xfrm>
            <a:off x="646386" y="2188779"/>
            <a:ext cx="7588039" cy="3281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312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Pemotongan</a:t>
            </a:r>
            <a:r>
              <a:rPr lang="en-US" dirty="0" smtClean="0"/>
              <a:t> (Slicing)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294151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194.jpg"/>
          <p:cNvPicPr>
            <a:picLocks noChangeAspect="1" noChangeArrowheads="1"/>
          </p:cNvPicPr>
          <p:nvPr/>
        </p:nvPicPr>
        <p:blipFill>
          <a:blip r:embed="rId3"/>
          <a:srcRect l="25774" t="14598" r="35126" b="33347"/>
          <a:stretch>
            <a:fillRect/>
          </a:stretch>
        </p:blipFill>
        <p:spPr bwMode="auto">
          <a:xfrm>
            <a:off x="567557" y="1828790"/>
            <a:ext cx="4272455" cy="319955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5644055" y="3090041"/>
            <a:ext cx="3121573" cy="867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 [0, 0:2] = [11, 12]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277007" y="3184634"/>
            <a:ext cx="5454867" cy="2979683"/>
            <a:chOff x="1277007" y="3184634"/>
            <a:chExt cx="5454867" cy="2979683"/>
          </a:xfrm>
        </p:grpSpPr>
        <p:sp>
          <p:nvSpPr>
            <p:cNvPr id="9" name="Right Arrow 8"/>
            <p:cNvSpPr/>
            <p:nvPr/>
          </p:nvSpPr>
          <p:spPr>
            <a:xfrm>
              <a:off x="4493173" y="3279227"/>
              <a:ext cx="993228" cy="4729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277007" y="3184634"/>
              <a:ext cx="2096814" cy="59909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497724" y="4850524"/>
              <a:ext cx="2627581" cy="509752"/>
              <a:chOff x="1497724" y="4850524"/>
              <a:chExt cx="2627581" cy="50975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497724" y="4855779"/>
                <a:ext cx="930166" cy="5044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343803" y="4850524"/>
                <a:ext cx="930166" cy="5044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195139" y="4850524"/>
                <a:ext cx="930166" cy="5044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2107326" y="5717629"/>
              <a:ext cx="457200" cy="425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98029" y="5728138"/>
              <a:ext cx="457200" cy="425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894085" y="5707114"/>
              <a:ext cx="457200" cy="425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1355832" y="5628287"/>
              <a:ext cx="31531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2963919" y="5722881"/>
              <a:ext cx="457200" cy="4256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2186170" y="5623027"/>
              <a:ext cx="31531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048040" y="5633533"/>
              <a:ext cx="31531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3978234" y="5649299"/>
              <a:ext cx="315310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2963916" y="5738648"/>
              <a:ext cx="488731" cy="42566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997668" y="5659821"/>
              <a:ext cx="1734206" cy="409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Batas </a:t>
              </a:r>
              <a:r>
                <a:rPr lang="en-US" dirty="0" err="1" smtClean="0">
                  <a:solidFill>
                    <a:schemeClr val="tx1"/>
                  </a:solidFill>
                </a:rPr>
                <a:t>Indeks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rot="10800000">
              <a:off x="4430111" y="5864772"/>
              <a:ext cx="488731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81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Pemotongan</a:t>
            </a:r>
            <a:r>
              <a:rPr lang="en-US" dirty="0" smtClean="0"/>
              <a:t> (Slicing)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ke-2</a:t>
            </a:r>
            <a:endParaRPr lang="id-ID" u="sng" dirty="0"/>
          </a:p>
        </p:txBody>
      </p:sp>
      <p:pic>
        <p:nvPicPr>
          <p:cNvPr id="9" name="Picture 2" descr="D:\DTY_PROJECTS\2019_Digital Talent\Python - extract image\(9) 17. Numpy 2D Arrays - YouTube (5-24-2019 11-00-49 AM)\(9) 17. Numpy 2D Arrays - YouTube 203.jpg"/>
          <p:cNvPicPr>
            <a:picLocks noChangeAspect="1" noChangeArrowheads="1"/>
          </p:cNvPicPr>
          <p:nvPr/>
        </p:nvPicPr>
        <p:blipFill>
          <a:blip r:embed="rId3"/>
          <a:srcRect l="5334" r="11023" b="26123"/>
          <a:stretch>
            <a:fillRect/>
          </a:stretch>
        </p:blipFill>
        <p:spPr bwMode="auto">
          <a:xfrm>
            <a:off x="315310" y="2207172"/>
            <a:ext cx="7457090" cy="37048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6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2D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2531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Penjumlahan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57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236.jpg"/>
          <p:cNvPicPr>
            <a:picLocks noChangeAspect="1" noChangeArrowheads="1"/>
          </p:cNvPicPr>
          <p:nvPr/>
        </p:nvPicPr>
        <p:blipFill>
          <a:blip r:embed="rId3"/>
          <a:srcRect l="2547" t="11929" r="14508" b="23455"/>
          <a:stretch>
            <a:fillRect/>
          </a:stretch>
        </p:blipFill>
        <p:spPr bwMode="auto">
          <a:xfrm>
            <a:off x="457201" y="2569778"/>
            <a:ext cx="7015655" cy="30742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933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Penjumlahan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58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Perintah</a:t>
            </a:r>
            <a:r>
              <a:rPr lang="en-US" u="sng" dirty="0" smtClean="0"/>
              <a:t> </a:t>
            </a:r>
            <a:r>
              <a:rPr lang="en-US" u="sng" dirty="0" err="1" smtClean="0"/>
              <a:t>Penjumlahan</a:t>
            </a:r>
            <a:r>
              <a:rPr lang="en-US" u="sng" dirty="0" smtClean="0"/>
              <a:t> Array 2D </a:t>
            </a:r>
            <a:r>
              <a:rPr lang="en-US" u="sng" dirty="0" err="1" smtClean="0"/>
              <a:t>pada</a:t>
            </a:r>
            <a:r>
              <a:rPr lang="en-US" u="sng" dirty="0" smtClean="0"/>
              <a:t> Python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248.jpg"/>
          <p:cNvPicPr>
            <a:picLocks noChangeAspect="1" noChangeArrowheads="1"/>
          </p:cNvPicPr>
          <p:nvPr/>
        </p:nvPicPr>
        <p:blipFill>
          <a:blip r:embed="rId3"/>
          <a:srcRect l="3119" r="21319" b="31874"/>
          <a:stretch>
            <a:fillRect/>
          </a:stretch>
        </p:blipFill>
        <p:spPr bwMode="auto">
          <a:xfrm>
            <a:off x="677917" y="2459420"/>
            <a:ext cx="6621517" cy="3358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837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Perkalian</a:t>
            </a:r>
            <a:r>
              <a:rPr lang="en-US" dirty="0" smtClean="0"/>
              <a:t> </a:t>
            </a:r>
            <a:r>
              <a:rPr lang="en-US" dirty="0" err="1" smtClean="0"/>
              <a:t>Skalar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59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266.jpg"/>
          <p:cNvPicPr>
            <a:picLocks noChangeAspect="1" noChangeArrowheads="1"/>
          </p:cNvPicPr>
          <p:nvPr/>
        </p:nvPicPr>
        <p:blipFill>
          <a:blip r:embed="rId3"/>
          <a:srcRect l="2951" t="10604" r="16900" b="23455"/>
          <a:stretch>
            <a:fillRect/>
          </a:stretch>
        </p:blipFill>
        <p:spPr bwMode="auto">
          <a:xfrm>
            <a:off x="583324" y="2475187"/>
            <a:ext cx="6779172" cy="3137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027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(1D)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6283" t="27178" r="39412" b="22253"/>
          <a:stretch>
            <a:fillRect/>
          </a:stretch>
        </p:blipFill>
        <p:spPr bwMode="auto">
          <a:xfrm>
            <a:off x="573714" y="1491525"/>
            <a:ext cx="7974264" cy="417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Perkalian</a:t>
            </a:r>
            <a:r>
              <a:rPr lang="en-US" dirty="0" smtClean="0"/>
              <a:t> </a:t>
            </a:r>
            <a:r>
              <a:rPr lang="en-US" dirty="0" err="1" smtClean="0"/>
              <a:t>Skalar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60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Perintah</a:t>
            </a:r>
            <a:r>
              <a:rPr lang="en-US" u="sng" dirty="0" smtClean="0"/>
              <a:t> </a:t>
            </a:r>
            <a:r>
              <a:rPr lang="en-US" u="sng" dirty="0" err="1" smtClean="0"/>
              <a:t>Perkalian</a:t>
            </a:r>
            <a:r>
              <a:rPr lang="en-US" u="sng" dirty="0" smtClean="0"/>
              <a:t> </a:t>
            </a:r>
            <a:r>
              <a:rPr lang="en-US" u="sng" dirty="0" err="1" smtClean="0"/>
              <a:t>Skalar</a:t>
            </a:r>
            <a:r>
              <a:rPr lang="en-US" u="sng" dirty="0" smtClean="0"/>
              <a:t>  Array 2D </a:t>
            </a:r>
            <a:r>
              <a:rPr lang="en-US" u="sng" dirty="0" err="1" smtClean="0"/>
              <a:t>pada</a:t>
            </a:r>
            <a:r>
              <a:rPr lang="en-US" u="sng" dirty="0" smtClean="0"/>
              <a:t> Python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279.jpg"/>
          <p:cNvPicPr>
            <a:picLocks noChangeAspect="1" noChangeArrowheads="1"/>
          </p:cNvPicPr>
          <p:nvPr/>
        </p:nvPicPr>
        <p:blipFill>
          <a:blip r:embed="rId3"/>
          <a:srcRect l="962" r="5272" b="15414"/>
          <a:stretch>
            <a:fillRect/>
          </a:stretch>
        </p:blipFill>
        <p:spPr bwMode="auto">
          <a:xfrm>
            <a:off x="404643" y="2173023"/>
            <a:ext cx="7430814" cy="3770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242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61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07.jpg"/>
          <p:cNvPicPr>
            <a:picLocks noChangeAspect="1" noChangeArrowheads="1"/>
          </p:cNvPicPr>
          <p:nvPr/>
        </p:nvPicPr>
        <p:blipFill>
          <a:blip r:embed="rId3"/>
          <a:srcRect l="4326" t="12261" r="14671" b="19034"/>
          <a:stretch>
            <a:fillRect/>
          </a:stretch>
        </p:blipFill>
        <p:spPr bwMode="auto">
          <a:xfrm>
            <a:off x="725214" y="2443655"/>
            <a:ext cx="6542690" cy="31215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751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62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Perintah</a:t>
            </a:r>
            <a:r>
              <a:rPr lang="en-US" u="sng" dirty="0" smtClean="0"/>
              <a:t> </a:t>
            </a:r>
            <a:r>
              <a:rPr lang="en-US" u="sng" dirty="0" err="1" smtClean="0"/>
              <a:t>Perkalian</a:t>
            </a:r>
            <a:r>
              <a:rPr lang="en-US" u="sng" dirty="0" smtClean="0"/>
              <a:t> Product  Array 2D </a:t>
            </a:r>
            <a:r>
              <a:rPr lang="en-US" u="sng" dirty="0" err="1" smtClean="0"/>
              <a:t>pada</a:t>
            </a:r>
            <a:r>
              <a:rPr lang="en-US" u="sng" dirty="0" smtClean="0"/>
              <a:t> Python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20.jpg"/>
          <p:cNvPicPr>
            <a:picLocks noChangeAspect="1" noChangeArrowheads="1"/>
          </p:cNvPicPr>
          <p:nvPr/>
        </p:nvPicPr>
        <p:blipFill>
          <a:blip r:embed="rId3"/>
          <a:srcRect l="4411" r="1646" b="15447"/>
          <a:stretch>
            <a:fillRect/>
          </a:stretch>
        </p:blipFill>
        <p:spPr bwMode="auto">
          <a:xfrm>
            <a:off x="488731" y="2283372"/>
            <a:ext cx="7283669" cy="3687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969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63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52.jpg"/>
          <p:cNvPicPr>
            <a:picLocks noChangeAspect="1" noChangeArrowheads="1"/>
          </p:cNvPicPr>
          <p:nvPr/>
        </p:nvPicPr>
        <p:blipFill>
          <a:blip r:embed="rId3"/>
          <a:srcRect l="1724" r="7224" b="30453"/>
          <a:stretch>
            <a:fillRect/>
          </a:stretch>
        </p:blipFill>
        <p:spPr bwMode="auto">
          <a:xfrm>
            <a:off x="433552" y="2328042"/>
            <a:ext cx="8048297" cy="3457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263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64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Langkah</a:t>
            </a:r>
            <a:r>
              <a:rPr lang="en-US" u="sng" dirty="0" smtClean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66.jpg"/>
          <p:cNvPicPr>
            <a:picLocks noChangeAspect="1" noChangeArrowheads="1"/>
          </p:cNvPicPr>
          <p:nvPr/>
        </p:nvPicPr>
        <p:blipFill>
          <a:blip r:embed="rId3"/>
          <a:srcRect r="13978" b="23426"/>
          <a:stretch>
            <a:fillRect/>
          </a:stretch>
        </p:blipFill>
        <p:spPr bwMode="auto">
          <a:xfrm>
            <a:off x="320565" y="2141483"/>
            <a:ext cx="7341476" cy="3675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317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65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Langkah</a:t>
            </a:r>
            <a:r>
              <a:rPr lang="en-US" u="sng" dirty="0" smtClean="0"/>
              <a:t> ke-1</a:t>
            </a:r>
            <a:endParaRPr lang="id-ID" u="sng" dirty="0"/>
          </a:p>
        </p:txBody>
      </p:sp>
      <p:pic>
        <p:nvPicPr>
          <p:cNvPr id="9" name="Picture 2" descr="D:\DTY_PROJECTS\2019_Digital Talent\Python - extract image\(9) 17. Numpy 2D Arrays - YouTube (5-24-2019 11-00-49 AM)\(9) 17. Numpy 2D Arrays - YouTube 373.jpg"/>
          <p:cNvPicPr>
            <a:picLocks noChangeAspect="1" noChangeArrowheads="1"/>
          </p:cNvPicPr>
          <p:nvPr/>
        </p:nvPicPr>
        <p:blipFill>
          <a:blip r:embed="rId3"/>
          <a:srcRect r="12908" b="23182"/>
          <a:stretch>
            <a:fillRect/>
          </a:stretch>
        </p:blipFill>
        <p:spPr bwMode="auto">
          <a:xfrm>
            <a:off x="588579" y="2317531"/>
            <a:ext cx="7499131" cy="3720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41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66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Langkah</a:t>
            </a:r>
            <a:r>
              <a:rPr lang="en-US" u="sng" dirty="0" smtClean="0"/>
              <a:t> ke-2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74.jpg"/>
          <p:cNvPicPr>
            <a:picLocks noChangeAspect="1" noChangeArrowheads="1"/>
          </p:cNvPicPr>
          <p:nvPr/>
        </p:nvPicPr>
        <p:blipFill>
          <a:blip r:embed="rId3"/>
          <a:srcRect r="13498" b="23192"/>
          <a:stretch>
            <a:fillRect/>
          </a:stretch>
        </p:blipFill>
        <p:spPr bwMode="auto">
          <a:xfrm>
            <a:off x="396766" y="2377965"/>
            <a:ext cx="7265276" cy="36286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523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67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Langkah</a:t>
            </a:r>
            <a:r>
              <a:rPr lang="en-US" u="sng" dirty="0" smtClean="0"/>
              <a:t> ke-2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84.jpg"/>
          <p:cNvPicPr>
            <a:picLocks noChangeAspect="1" noChangeArrowheads="1"/>
          </p:cNvPicPr>
          <p:nvPr/>
        </p:nvPicPr>
        <p:blipFill>
          <a:blip r:embed="rId3"/>
          <a:srcRect r="13852" b="23241"/>
          <a:stretch>
            <a:fillRect/>
          </a:stretch>
        </p:blipFill>
        <p:spPr bwMode="auto">
          <a:xfrm>
            <a:off x="375745" y="2346434"/>
            <a:ext cx="7680434" cy="3849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21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68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Langkah</a:t>
            </a:r>
            <a:r>
              <a:rPr lang="en-US" u="sng" dirty="0" smtClean="0"/>
              <a:t> ke-3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85.jpg"/>
          <p:cNvPicPr>
            <a:picLocks noChangeAspect="1" noChangeArrowheads="1"/>
          </p:cNvPicPr>
          <p:nvPr/>
        </p:nvPicPr>
        <p:blipFill>
          <a:blip r:embed="rId3"/>
          <a:srcRect r="14037" b="22477"/>
          <a:stretch>
            <a:fillRect/>
          </a:stretch>
        </p:blipFill>
        <p:spPr bwMode="auto">
          <a:xfrm>
            <a:off x="386255" y="2456793"/>
            <a:ext cx="7401910" cy="37548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95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69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Langkah</a:t>
            </a:r>
            <a:r>
              <a:rPr lang="en-US" u="sng" dirty="0" smtClean="0"/>
              <a:t> ke-3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95.jpg"/>
          <p:cNvPicPr>
            <a:picLocks noChangeAspect="1" noChangeArrowheads="1"/>
          </p:cNvPicPr>
          <p:nvPr/>
        </p:nvPicPr>
        <p:blipFill>
          <a:blip r:embed="rId3"/>
          <a:srcRect r="13702" b="21866"/>
          <a:stretch>
            <a:fillRect/>
          </a:stretch>
        </p:blipFill>
        <p:spPr bwMode="auto">
          <a:xfrm>
            <a:off x="496613" y="2251842"/>
            <a:ext cx="7496503" cy="3817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557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(1D)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b="1" u="sng" dirty="0" err="1" smtClean="0"/>
              <a:t>Perintah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numpy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pada</a:t>
            </a:r>
            <a:r>
              <a:rPr lang="en-US" b="1" u="sng" dirty="0" smtClean="0"/>
              <a:t> python </a:t>
            </a:r>
            <a:r>
              <a:rPr lang="en-US" b="1" u="sng" dirty="0" err="1" smtClean="0"/>
              <a:t>sebagai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berikut</a:t>
            </a:r>
            <a:r>
              <a:rPr lang="en-US" b="1" u="sng" dirty="0" smtClean="0"/>
              <a:t>:</a:t>
            </a:r>
            <a:endParaRPr lang="id-ID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6543" t="33693" r="48382" b="21911"/>
          <a:stretch>
            <a:fillRect/>
          </a:stretch>
        </p:blipFill>
        <p:spPr bwMode="auto">
          <a:xfrm>
            <a:off x="520262" y="3279231"/>
            <a:ext cx="5864772" cy="324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 l="4645" t="18068" r="54036" b="65768"/>
          <a:stretch>
            <a:fillRect/>
          </a:stretch>
        </p:blipFill>
        <p:spPr bwMode="auto">
          <a:xfrm>
            <a:off x="189165" y="2065283"/>
            <a:ext cx="5376041" cy="118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70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396.jpg"/>
          <p:cNvPicPr>
            <a:picLocks noChangeAspect="1" noChangeArrowheads="1"/>
          </p:cNvPicPr>
          <p:nvPr/>
        </p:nvPicPr>
        <p:blipFill>
          <a:blip r:embed="rId3"/>
          <a:srcRect r="13793" b="20470"/>
          <a:stretch>
            <a:fillRect/>
          </a:stretch>
        </p:blipFill>
        <p:spPr bwMode="auto">
          <a:xfrm>
            <a:off x="430924" y="2409496"/>
            <a:ext cx="7357241" cy="3817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71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Contoh</a:t>
            </a:r>
            <a:r>
              <a:rPr lang="en-US" u="sng" dirty="0" smtClean="0"/>
              <a:t> ke-1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406.jpg"/>
          <p:cNvPicPr>
            <a:picLocks noChangeAspect="1" noChangeArrowheads="1"/>
          </p:cNvPicPr>
          <p:nvPr/>
        </p:nvPicPr>
        <p:blipFill>
          <a:blip r:embed="rId3"/>
          <a:srcRect r="13323" b="23372"/>
          <a:stretch>
            <a:fillRect/>
          </a:stretch>
        </p:blipFill>
        <p:spPr bwMode="auto">
          <a:xfrm>
            <a:off x="633248" y="2267607"/>
            <a:ext cx="7265276" cy="36129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51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Perkalian</a:t>
            </a:r>
            <a:r>
              <a:rPr lang="en-US" dirty="0" smtClean="0"/>
              <a:t> Dot Product </a:t>
            </a:r>
            <a:r>
              <a:rPr lang="en-US" dirty="0" err="1" smtClean="0"/>
              <a:t>pada</a:t>
            </a:r>
            <a:r>
              <a:rPr lang="en-US" dirty="0" smtClean="0"/>
              <a:t> Array 2D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2D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72</a:t>
            </a:fld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84897" y="1436045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u="sng" dirty="0" err="1" smtClean="0"/>
              <a:t>Perintah</a:t>
            </a:r>
            <a:r>
              <a:rPr lang="en-US" u="sng" dirty="0" smtClean="0"/>
              <a:t> </a:t>
            </a:r>
            <a:r>
              <a:rPr lang="en-US" u="sng" dirty="0" err="1" smtClean="0"/>
              <a:t>Perkalian</a:t>
            </a:r>
            <a:r>
              <a:rPr lang="en-US" u="sng" dirty="0" smtClean="0"/>
              <a:t> Dot Product  Array 2D </a:t>
            </a:r>
            <a:r>
              <a:rPr lang="en-US" u="sng" dirty="0" err="1" smtClean="0"/>
              <a:t>pada</a:t>
            </a:r>
            <a:r>
              <a:rPr lang="en-US" u="sng" dirty="0" smtClean="0"/>
              <a:t> Python</a:t>
            </a:r>
            <a:endParaRPr lang="id-ID" u="sng" dirty="0"/>
          </a:p>
        </p:txBody>
      </p:sp>
      <p:pic>
        <p:nvPicPr>
          <p:cNvPr id="8" name="Picture 2" descr="D:\DTY_PROJECTS\2019_Digital Talent\Python - extract image\(9) 17. Numpy 2D Arrays - YouTube (5-24-2019 11-00-49 AM)\(9) 17. Numpy 2D Arrays - YouTube 416.jpg"/>
          <p:cNvPicPr>
            <a:picLocks noChangeAspect="1" noChangeArrowheads="1"/>
          </p:cNvPicPr>
          <p:nvPr/>
        </p:nvPicPr>
        <p:blipFill>
          <a:blip r:embed="rId3"/>
          <a:srcRect l="943" r="36679" b="26419"/>
          <a:stretch>
            <a:fillRect/>
          </a:stretch>
        </p:blipFill>
        <p:spPr bwMode="auto">
          <a:xfrm>
            <a:off x="917028" y="2351690"/>
            <a:ext cx="5294586" cy="35130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690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021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(1D)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692299"/>
          </a:xfrm>
        </p:spPr>
        <p:txBody>
          <a:bodyPr anchor="ctr"/>
          <a:lstStyle/>
          <a:p>
            <a:pPr>
              <a:buNone/>
            </a:pPr>
            <a:r>
              <a:rPr lang="en-US" b="1" u="sng" dirty="0" err="1" smtClean="0"/>
              <a:t>Penggunaan</a:t>
            </a:r>
            <a:r>
              <a:rPr lang="en-US" b="1" u="sng" dirty="0" smtClean="0"/>
              <a:t> Type </a:t>
            </a:r>
            <a:r>
              <a:rPr lang="en-US" b="1" u="sng" dirty="0" err="1" smtClean="0"/>
              <a:t>pada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numpy</a:t>
            </a:r>
            <a:endParaRPr lang="id-ID" b="1" u="sng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 l="6140" t="15912" r="57389" b="54993"/>
          <a:stretch>
            <a:fillRect/>
          </a:stretch>
        </p:blipFill>
        <p:spPr bwMode="auto">
          <a:xfrm>
            <a:off x="709448" y="2758966"/>
            <a:ext cx="4745421" cy="212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(1D)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A1EF-1133-4287-8FB2-E868C4D182CC}" type="datetime1">
              <a:rPr lang="id-ID" smtClean="0"/>
              <a:pPr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 – 1D </a:t>
            </a:r>
            <a:r>
              <a:rPr lang="en-US" dirty="0" err="1" smtClean="0"/>
              <a:t>Numpy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 l="1757" t="26175" r="53736" b="25682"/>
          <a:stretch>
            <a:fillRect/>
          </a:stretch>
        </p:blipFill>
        <p:spPr bwMode="auto">
          <a:xfrm>
            <a:off x="1069428" y="2081048"/>
            <a:ext cx="5599386" cy="3405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1685</TotalTime>
  <Words>6187</Words>
  <Application>Microsoft Office PowerPoint</Application>
  <PresentationFormat>On-screen Show (4:3)</PresentationFormat>
  <Paragraphs>1133</Paragraphs>
  <Slides>73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Wingdings</vt:lpstr>
      <vt:lpstr>Office Theme</vt:lpstr>
      <vt:lpstr>1_Office Theme</vt:lpstr>
      <vt:lpstr>2_Office Theme</vt:lpstr>
      <vt:lpstr>PowerPoint Presentation</vt:lpstr>
      <vt:lpstr>Python: Bekerja dengan Numpy</vt:lpstr>
      <vt:lpstr>Numpy 1 Dimensi</vt:lpstr>
      <vt:lpstr>Pembahasan 1D -Numpy</vt:lpstr>
      <vt:lpstr>Dasar 1D dan Pembuatan Array 1D</vt:lpstr>
      <vt:lpstr>Dasar Satu Dimensi (1D)</vt:lpstr>
      <vt:lpstr>Dasar Satu Dimensi (1D)</vt:lpstr>
      <vt:lpstr>Dasar Satu Dimensi (1D)</vt:lpstr>
      <vt:lpstr>Dasar Satu Dimensi (1D)</vt:lpstr>
      <vt:lpstr>Dasar Satu Dimensi (1D)</vt:lpstr>
      <vt:lpstr>Pengindeks-an (Indexing) dan Pemotongan (Slicing)</vt:lpstr>
      <vt:lpstr>Pengindeks-an</vt:lpstr>
      <vt:lpstr>Pengindeks-an</vt:lpstr>
      <vt:lpstr>Pemotongan (Slicing)</vt:lpstr>
      <vt:lpstr>Pemotongan (Slicing)</vt:lpstr>
      <vt:lpstr>Pemotongan (Slicing)</vt:lpstr>
      <vt:lpstr>Pemotongan (Slicing)</vt:lpstr>
      <vt:lpstr>Operator Dasar</vt:lpstr>
      <vt:lpstr>Penjumlahan dan Pengurangan pada Vektor</vt:lpstr>
      <vt:lpstr>Penjumlahan dan Pengurangan pada Vektor</vt:lpstr>
      <vt:lpstr>Penjumlahan dan Pengurangan pada Vektor</vt:lpstr>
      <vt:lpstr>Penjumlahan dan Pengurangan pada Vektor</vt:lpstr>
      <vt:lpstr>Penjumlahan dan Pengurangan pada Vektor</vt:lpstr>
      <vt:lpstr>Penjumlahan dan Pengurangan pada Vektor</vt:lpstr>
      <vt:lpstr>Perkalian dengan Skalar</vt:lpstr>
      <vt:lpstr>Perkalian dengan Skalar</vt:lpstr>
      <vt:lpstr>Perkalian dengan Skalar</vt:lpstr>
      <vt:lpstr>Perkalian dengan Skalar</vt:lpstr>
      <vt:lpstr>Perkalian Product pada Vektor</vt:lpstr>
      <vt:lpstr>Perkalian Product pada Vektor</vt:lpstr>
      <vt:lpstr>Perkalian Dot Product pada Vektor</vt:lpstr>
      <vt:lpstr>Perkalian Dot Product pada Vektor</vt:lpstr>
      <vt:lpstr>Menjumlahkan dengan suatu bilangan tertentu pada numpy array</vt:lpstr>
      <vt:lpstr>Fungsi Umum</vt:lpstr>
      <vt:lpstr>Fungsi Umum</vt:lpstr>
      <vt:lpstr>Fungsi Umum</vt:lpstr>
      <vt:lpstr>Fungsi Umum</vt:lpstr>
      <vt:lpstr>Fungsi Umum</vt:lpstr>
      <vt:lpstr>Fungsi Umum</vt:lpstr>
      <vt:lpstr>Fungsi Umum</vt:lpstr>
      <vt:lpstr>Fungsi Umum</vt:lpstr>
      <vt:lpstr>Fungsi Umum</vt:lpstr>
      <vt:lpstr>Numpy 2 Dimensi</vt:lpstr>
      <vt:lpstr>Pembahasan 2D -Numpy</vt:lpstr>
      <vt:lpstr>Dasar 2D dan Pembuatan Array 2D</vt:lpstr>
      <vt:lpstr>Dasar Dua Dimensi (2D)</vt:lpstr>
      <vt:lpstr>Dasar Dua Dimensi (2D)</vt:lpstr>
      <vt:lpstr>Dasar Dua Dimensi (2D)</vt:lpstr>
      <vt:lpstr>Dasar Dua Dimensi (2D)</vt:lpstr>
      <vt:lpstr>Pengindeks-an dan Pemotongan pada 2D</vt:lpstr>
      <vt:lpstr>Pengindeks-an 2D</vt:lpstr>
      <vt:lpstr>Pengindeks-an 2D</vt:lpstr>
      <vt:lpstr>Pengindeks-an 2D</vt:lpstr>
      <vt:lpstr>Pemotongan (Slicing) 2D</vt:lpstr>
      <vt:lpstr>Pemotongan (Slicing) 2D</vt:lpstr>
      <vt:lpstr>Operasi Dasar pada 2D</vt:lpstr>
      <vt:lpstr>Penjumlahan Array 2D</vt:lpstr>
      <vt:lpstr>Penjumlahan Array 2D</vt:lpstr>
      <vt:lpstr>Perkalian Skalar pada Array 2D</vt:lpstr>
      <vt:lpstr>Perkalian Skalar pada Array 2D</vt:lpstr>
      <vt:lpstr>Perkalian Product pada Array 2D</vt:lpstr>
      <vt:lpstr>Perkalian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Perkalian Dot Product pada Array 2D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208</cp:revision>
  <dcterms:created xsi:type="dcterms:W3CDTF">2019-04-17T03:34:48Z</dcterms:created>
  <dcterms:modified xsi:type="dcterms:W3CDTF">2019-06-26T07:02:42Z</dcterms:modified>
</cp:coreProperties>
</file>